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0" r:id="rId1"/>
  </p:sldMasterIdLst>
  <p:notesMasterIdLst>
    <p:notesMasterId r:id="rId22"/>
  </p:notesMasterIdLst>
  <p:sldIdLst>
    <p:sldId id="256" r:id="rId2"/>
    <p:sldId id="260" r:id="rId3"/>
    <p:sldId id="257" r:id="rId4"/>
    <p:sldId id="259" r:id="rId5"/>
    <p:sldId id="258" r:id="rId6"/>
    <p:sldId id="277" r:id="rId7"/>
    <p:sldId id="269" r:id="rId8"/>
    <p:sldId id="263" r:id="rId9"/>
    <p:sldId id="270" r:id="rId10"/>
    <p:sldId id="264" r:id="rId11"/>
    <p:sldId id="268" r:id="rId12"/>
    <p:sldId id="271" r:id="rId13"/>
    <p:sldId id="272" r:id="rId14"/>
    <p:sldId id="265" r:id="rId15"/>
    <p:sldId id="266" r:id="rId16"/>
    <p:sldId id="267"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40" autoAdjust="0"/>
    <p:restoredTop sz="86280" autoAdjust="0"/>
  </p:normalViewPr>
  <p:slideViewPr>
    <p:cSldViewPr snapToGrid="0" snapToObjects="1">
      <p:cViewPr>
        <p:scale>
          <a:sx n="80" d="100"/>
          <a:sy n="80" d="100"/>
        </p:scale>
        <p:origin x="-2514" y="-6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4BE1AC-A20F-A146-A4BD-CD42E06AEAB3}" type="datetimeFigureOut">
              <a:rPr lang="en-US" smtClean="0"/>
              <a:t>12/2/2019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FF9B2C-0EC1-5742-A545-79EB25D16724}" type="slidenum">
              <a:rPr lang="en-US" smtClean="0"/>
              <a:t>‹#›</a:t>
            </a:fld>
            <a:endParaRPr lang="en-US"/>
          </a:p>
        </p:txBody>
      </p:sp>
    </p:spTree>
    <p:extLst>
      <p:ext uri="{BB962C8B-B14F-4D97-AF65-F5344CB8AC3E}">
        <p14:creationId xmlns:p14="http://schemas.microsoft.com/office/powerpoint/2010/main" val="21033816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FF9B2C-0EC1-5742-A545-79EB25D16724}" type="slidenum">
              <a:rPr lang="en-US" smtClean="0"/>
              <a:t>3</a:t>
            </a:fld>
            <a:endParaRPr lang="en-US"/>
          </a:p>
        </p:txBody>
      </p:sp>
    </p:spTree>
    <p:extLst>
      <p:ext uri="{BB962C8B-B14F-4D97-AF65-F5344CB8AC3E}">
        <p14:creationId xmlns:p14="http://schemas.microsoft.com/office/powerpoint/2010/main" val="827340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FE726659-F8D3-49DC-BF37-4FA682E9CA6A}" type="slidenum">
              <a:rPr lang="en-US" altLang="en-US" smtClean="0">
                <a:latin typeface="Chalkboard"/>
                <a:ea typeface="ヒラギノ角ゴ Pro W3"/>
                <a:cs typeface="ヒラギノ角ゴ Pro W3"/>
              </a:rPr>
              <a:pPr>
                <a:spcBef>
                  <a:spcPct val="0"/>
                </a:spcBef>
              </a:pPr>
              <a:t>9</a:t>
            </a:fld>
            <a:endParaRPr lang="en-US" altLang="en-US" smtClean="0">
              <a:latin typeface="Chalkboard"/>
              <a:ea typeface="ヒラギノ角ゴ Pro W3"/>
              <a:cs typeface="ヒラギノ角ゴ Pro W3"/>
            </a:endParaRPr>
          </a:p>
        </p:txBody>
      </p:sp>
      <p:sp>
        <p:nvSpPr>
          <p:cNvPr id="48131" name="Rectangle 2"/>
          <p:cNvSpPr>
            <a:spLocks noGrp="1" noRot="1" noChangeAspect="1" noChangeArrowheads="1" noTextEdit="1"/>
          </p:cNvSpPr>
          <p:nvPr>
            <p:ph type="sldImg"/>
          </p:nvPr>
        </p:nvSpPr>
        <p:spPr>
          <a:solidFill>
            <a:srgbClr val="FFFFFF"/>
          </a:solidFill>
          <a:ln/>
        </p:spPr>
      </p:sp>
      <p:sp>
        <p:nvSpPr>
          <p:cNvPr id="4813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smtClean="0">
                <a:latin typeface="Chalkboard"/>
                <a:ea typeface="ヒラギノ角ゴ Pro W3"/>
                <a:cs typeface="ヒラギノ角ゴ Pro W3"/>
              </a:rPr>
              <a:t>Slide taken from Susan Hatfield’s Presentation on “Coaching Assessment: Student Learning Outcomes”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319660C-1E2C-4CCC-BD09-EBF4A819CB6F}" type="slidenum">
              <a:rPr lang="en-US" smtClean="0"/>
              <a:t>11</a:t>
            </a:fld>
            <a:endParaRPr lang="en-US"/>
          </a:p>
        </p:txBody>
      </p:sp>
    </p:spTree>
    <p:extLst>
      <p:ext uri="{BB962C8B-B14F-4D97-AF65-F5344CB8AC3E}">
        <p14:creationId xmlns:p14="http://schemas.microsoft.com/office/powerpoint/2010/main" val="224946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Cambell, D. M., Melenyzer, B. J., Nettles, D. H., &amp; Wyman, R. M. (2000).  </a:t>
            </a:r>
            <a:r>
              <a:rPr lang="en-US" altLang="en-US" i="1" smtClean="0"/>
              <a:t>Portfolio and performance assessment in teacher educations.</a:t>
            </a:r>
            <a:r>
              <a:rPr lang="en-US" altLang="en-US" smtClean="0"/>
              <a:t>  Boston: Allyn and Bacon.</a:t>
            </a:r>
          </a:p>
          <a:p>
            <a:endParaRPr lang="en-US" altLang="en-US" smtClean="0"/>
          </a:p>
        </p:txBody>
      </p:sp>
      <p:sp>
        <p:nvSpPr>
          <p:cNvPr id="5530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defRPr/>
            </a:pPr>
            <a:fld id="{F9B18A44-6A50-4245-BEA6-E66CA4D34F72}" type="slidenum">
              <a:rPr lang="en-US" altLang="en-US" smtClean="0">
                <a:latin typeface="Arial" pitchFamily="34" charset="0"/>
              </a:rPr>
              <a:pPr>
                <a:spcBef>
                  <a:spcPct val="0"/>
                </a:spcBef>
                <a:defRPr/>
              </a:pPr>
              <a:t>12</a:t>
            </a:fld>
            <a:endParaRPr lang="en-US" alt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FF9B2C-0EC1-5742-A545-79EB25D16724}" type="slidenum">
              <a:rPr lang="en-US" smtClean="0"/>
              <a:t>17</a:t>
            </a:fld>
            <a:endParaRPr lang="en-US"/>
          </a:p>
        </p:txBody>
      </p:sp>
    </p:spTree>
    <p:extLst>
      <p:ext uri="{BB962C8B-B14F-4D97-AF65-F5344CB8AC3E}">
        <p14:creationId xmlns:p14="http://schemas.microsoft.com/office/powerpoint/2010/main" val="3839330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E38E4D-051A-41E1-86A4-E56916468FD0}"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E38E4D-051A-41E1-86A4-E56916468FD0}"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E38E4D-051A-41E1-86A4-E56916468FD0}"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E38E4D-051A-41E1-86A4-E56916468FD0}" type="datetimeFigureOut">
              <a:rPr lang="en-US" smtClean="0"/>
              <a:t>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E38E4D-051A-41E1-86A4-E56916468FD0}" type="datetimeFigureOut">
              <a:rPr lang="en-US" smtClean="0"/>
              <a:t>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CE38E4D-051A-41E1-86A4-E56916468FD0}" type="datetimeFigureOut">
              <a:rPr lang="en-US" smtClean="0"/>
              <a:t>12/2/2019</a:t>
            </a:fld>
            <a:endParaRPr lang="en-US"/>
          </a:p>
        </p:txBody>
      </p:sp>
      <p:sp>
        <p:nvSpPr>
          <p:cNvPr id="9" name="Slide Number Placeholder 8"/>
          <p:cNvSpPr>
            <a:spLocks noGrp="1"/>
          </p:cNvSpPr>
          <p:nvPr>
            <p:ph type="sldNum" sz="quarter" idx="11"/>
          </p:nvPr>
        </p:nvSpPr>
        <p:spPr/>
        <p:txBody>
          <a:bodyPr/>
          <a:lstStyle/>
          <a:p>
            <a:fld id="{886BB73A-582F-4420-9A14-CB10A2B2E5E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86BB73A-582F-4420-9A14-CB10A2B2E5E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CE38E4D-051A-41E1-86A4-E56916468FD0}" type="datetimeFigureOut">
              <a:rPr lang="en-US" smtClean="0"/>
              <a:t>12/2/2019</a:t>
            </a:fld>
            <a:endParaRPr lang="en-US"/>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umt.edu/facultysenate/documents/fsdocs19-20/GERReveiewDeadline9-20-19.docx"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hyperlink" Target="http://rubistar.4teachers.org/" TargetMode="External"/><Relationship Id="rId4" Type="http://schemas.openxmlformats.org/officeDocument/2006/relationships/hyperlink" Target="https://www.aacu.org/value-rubrics" TargetMode="Externa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aacu.org/value-rubric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umt.edu/facultysenate/archives/minutes/gened/GE_preamble.asp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rgbClr val="FF6600"/>
                </a:solidFill>
              </a:rPr>
              <a:t>Applying for a</a:t>
            </a:r>
            <a:br>
              <a:rPr lang="en-US" dirty="0" smtClean="0">
                <a:solidFill>
                  <a:srgbClr val="FF6600"/>
                </a:solidFill>
              </a:rPr>
            </a:br>
            <a:r>
              <a:rPr lang="en-US" dirty="0" smtClean="0">
                <a:solidFill>
                  <a:srgbClr val="FF6600"/>
                </a:solidFill>
              </a:rPr>
              <a:t>General Education </a:t>
            </a:r>
            <a:br>
              <a:rPr lang="en-US" dirty="0" smtClean="0">
                <a:solidFill>
                  <a:srgbClr val="FF6600"/>
                </a:solidFill>
              </a:rPr>
            </a:br>
            <a:r>
              <a:rPr lang="en-US" dirty="0" smtClean="0">
                <a:solidFill>
                  <a:srgbClr val="FF6600"/>
                </a:solidFill>
              </a:rPr>
              <a:t>Designation—with Assessment Details</a:t>
            </a:r>
            <a:endParaRPr lang="en-US" dirty="0">
              <a:solidFill>
                <a:srgbClr val="FF6600"/>
              </a:solidFill>
            </a:endParaRPr>
          </a:p>
        </p:txBody>
      </p:sp>
      <p:sp>
        <p:nvSpPr>
          <p:cNvPr id="3" name="Subtitle 2"/>
          <p:cNvSpPr>
            <a:spLocks noGrp="1"/>
          </p:cNvSpPr>
          <p:nvPr>
            <p:ph type="subTitle" idx="1"/>
          </p:nvPr>
        </p:nvSpPr>
        <p:spPr>
          <a:xfrm>
            <a:off x="685799" y="4571999"/>
            <a:ext cx="6605649" cy="1425039"/>
          </a:xfrm>
        </p:spPr>
        <p:txBody>
          <a:bodyPr>
            <a:normAutofit fontScale="92500" lnSpcReduction="20000"/>
          </a:bodyPr>
          <a:lstStyle/>
          <a:p>
            <a:r>
              <a:rPr lang="en-US" dirty="0" smtClean="0"/>
              <a:t>Filling out the forms for</a:t>
            </a:r>
          </a:p>
          <a:p>
            <a:r>
              <a:rPr lang="en-US" dirty="0" smtClean="0"/>
              <a:t>Course </a:t>
            </a:r>
            <a:r>
              <a:rPr lang="en-US" dirty="0"/>
              <a:t>Review and New </a:t>
            </a:r>
            <a:r>
              <a:rPr lang="en-US" dirty="0" smtClean="0"/>
              <a:t>Proposals</a:t>
            </a:r>
          </a:p>
          <a:p>
            <a:endParaRPr lang="en-US" dirty="0"/>
          </a:p>
          <a:p>
            <a:r>
              <a:rPr lang="en-US" dirty="0"/>
              <a:t>See </a:t>
            </a:r>
            <a:r>
              <a:rPr lang="en-US" u="sng" dirty="0">
                <a:hlinkClick r:id="rId2"/>
              </a:rPr>
              <a:t>https://www.umt.edu/facultysenate/documents/fsdocs19-20/GERReveiewDeadline9-20-19.docx</a:t>
            </a:r>
            <a:endParaRPr lang="en-US" dirty="0"/>
          </a:p>
          <a:p>
            <a:endParaRPr lang="en-US" dirty="0"/>
          </a:p>
        </p:txBody>
      </p:sp>
    </p:spTree>
    <p:extLst>
      <p:ext uri="{BB962C8B-B14F-4D97-AF65-F5344CB8AC3E}">
        <p14:creationId xmlns:p14="http://schemas.microsoft.com/office/powerpoint/2010/main" val="2586760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Answering Part VI: Assessment</a:t>
            </a:r>
            <a:endParaRPr lang="en-US" dirty="0">
              <a:solidFill>
                <a:srgbClr val="FF6600"/>
              </a:solidFill>
            </a:endParaRPr>
          </a:p>
        </p:txBody>
      </p:sp>
      <p:sp>
        <p:nvSpPr>
          <p:cNvPr id="4" name="Content Placeholder 3"/>
          <p:cNvSpPr>
            <a:spLocks noGrp="1"/>
          </p:cNvSpPr>
          <p:nvPr>
            <p:ph idx="1"/>
          </p:nvPr>
        </p:nvSpPr>
        <p:spPr/>
        <p:txBody>
          <a:bodyPr>
            <a:normAutofit/>
          </a:bodyPr>
          <a:lstStyle/>
          <a:p>
            <a:r>
              <a:rPr lang="en-US" dirty="0" smtClean="0"/>
              <a:t>Part A. </a:t>
            </a:r>
            <a:r>
              <a:rPr lang="en-US" cap="all" dirty="0" smtClean="0"/>
              <a:t>How </a:t>
            </a:r>
            <a:r>
              <a:rPr lang="en-US" cap="all" dirty="0"/>
              <a:t>are the learning goals for the General Education Group measured?</a:t>
            </a:r>
            <a:r>
              <a:rPr lang="en-US" dirty="0"/>
              <a:t>  </a:t>
            </a:r>
          </a:p>
          <a:p>
            <a:r>
              <a:rPr lang="en-US" dirty="0" smtClean="0"/>
              <a:t>Sample Learning Goal: Historical Studies</a:t>
            </a:r>
          </a:p>
          <a:p>
            <a:pPr lvl="1"/>
            <a:r>
              <a:rPr lang="en-US" dirty="0" smtClean="0"/>
              <a:t> Critically </a:t>
            </a:r>
            <a:r>
              <a:rPr lang="en-US" dirty="0"/>
              <a:t>analyze and evaluate primary sources – such as texts, pictorial evidence, oral histories, music, and artifacts- within their respective historical contexts. </a:t>
            </a:r>
            <a:endParaRPr lang="en-US" dirty="0" smtClean="0"/>
          </a:p>
          <a:p>
            <a:pPr lvl="1"/>
            <a:r>
              <a:rPr lang="en-US" dirty="0" smtClean="0"/>
              <a:t>Sample answer: Students respond to weekly discussion questions that gauge their understanding of the assigned readings of primary and secondary sources. For </a:t>
            </a:r>
            <a:r>
              <a:rPr lang="en-US" dirty="0"/>
              <a:t>their final </a:t>
            </a:r>
            <a:r>
              <a:rPr lang="en-US" dirty="0" smtClean="0"/>
              <a:t>essay, students </a:t>
            </a:r>
            <a:r>
              <a:rPr lang="en-US" dirty="0"/>
              <a:t>develop an original thesis that is supported by an analysis and evaluation of primary and secondary sources. </a:t>
            </a:r>
            <a:r>
              <a:rPr lang="en-US" dirty="0" smtClean="0"/>
              <a:t>This is evaluated using a rubric.</a:t>
            </a:r>
            <a:endParaRPr lang="en-US" dirty="0"/>
          </a:p>
        </p:txBody>
      </p:sp>
    </p:spTree>
    <p:extLst>
      <p:ext uri="{BB962C8B-B14F-4D97-AF65-F5344CB8AC3E}">
        <p14:creationId xmlns:p14="http://schemas.microsoft.com/office/powerpoint/2010/main" val="4103599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a:bodyPr>
          <a:lstStyle/>
          <a:p>
            <a:fld id="{562718F0-3E4C-4307-B6A5-E8D84BDF13EF}" type="slidenum">
              <a:rPr lang="en-US" smtClean="0"/>
              <a:t>11</a:t>
            </a:fld>
            <a:endParaRPr lang="en-US"/>
          </a:p>
        </p:txBody>
      </p:sp>
      <p:sp>
        <p:nvSpPr>
          <p:cNvPr id="3" name="Content Placeholder 2"/>
          <p:cNvSpPr>
            <a:spLocks noGrp="1"/>
          </p:cNvSpPr>
          <p:nvPr>
            <p:ph sz="quarter" idx="1"/>
          </p:nvPr>
        </p:nvSpPr>
        <p:spPr>
          <a:xfrm>
            <a:off x="149788" y="1549004"/>
            <a:ext cx="8382000" cy="4800600"/>
          </a:xfrm>
        </p:spPr>
        <p:txBody>
          <a:bodyPr>
            <a:normAutofit fontScale="85000" lnSpcReduction="20000"/>
          </a:bodyPr>
          <a:lstStyle/>
          <a:p>
            <a:pPr marL="45720" indent="0">
              <a:buNone/>
            </a:pPr>
            <a:endParaRPr lang="en-US" sz="800" dirty="0">
              <a:latin typeface="Times New Roman" pitchFamily="18" charset="0"/>
              <a:cs typeface="Times New Roman" pitchFamily="18" charset="0"/>
            </a:endParaRPr>
          </a:p>
          <a:p>
            <a:pPr marL="365760" lvl="1" indent="0">
              <a:buNone/>
            </a:pPr>
            <a:r>
              <a:rPr lang="en-US" sz="3200" dirty="0" smtClean="0">
                <a:latin typeface="Times New Roman" pitchFamily="18" charset="0"/>
                <a:cs typeface="Times New Roman" pitchFamily="18" charset="0"/>
              </a:rPr>
              <a:t>How will the learning outcomes be </a:t>
            </a:r>
            <a:r>
              <a:rPr lang="en-US" sz="3200" u="sng" dirty="0" smtClean="0">
                <a:latin typeface="Times New Roman" pitchFamily="18" charset="0"/>
                <a:cs typeface="Times New Roman" pitchFamily="18" charset="0"/>
              </a:rPr>
              <a:t>measured</a:t>
            </a:r>
            <a:r>
              <a:rPr lang="en-US" sz="3200" dirty="0" smtClean="0">
                <a:latin typeface="Times New Roman" pitchFamily="18" charset="0"/>
                <a:cs typeface="Times New Roman" pitchFamily="18" charset="0"/>
              </a:rPr>
              <a:t>?</a:t>
            </a:r>
            <a:r>
              <a:rPr lang="en-US" sz="3400" dirty="0" smtClean="0">
                <a:latin typeface="Times New Roman" pitchFamily="18" charset="0"/>
                <a:cs typeface="Times New Roman" pitchFamily="18" charset="0"/>
              </a:rPr>
              <a:t/>
            </a:r>
            <a:br>
              <a:rPr lang="en-US" sz="3400" dirty="0" smtClean="0">
                <a:latin typeface="Times New Roman" pitchFamily="18" charset="0"/>
                <a:cs typeface="Times New Roman" pitchFamily="18" charset="0"/>
              </a:rPr>
            </a:br>
            <a:endParaRPr lang="en-US" sz="1000" dirty="0">
              <a:latin typeface="Times New Roman" pitchFamily="18" charset="0"/>
              <a:cs typeface="Times New Roman" pitchFamily="18" charset="0"/>
            </a:endParaRPr>
          </a:p>
          <a:p>
            <a:pPr lvl="1">
              <a:spcBef>
                <a:spcPts val="1200"/>
              </a:spcBef>
              <a:buFont typeface="Wingdings" pitchFamily="2" charset="2"/>
              <a:buChar char="§"/>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might include essays, quizzes, exams, group projects, portfolios, etc</a:t>
            </a:r>
            <a:r>
              <a:rPr lang="en-US" sz="2400" dirty="0" smtClean="0">
                <a:latin typeface="Times New Roman" pitchFamily="18" charset="0"/>
                <a:cs typeface="Times New Roman" pitchFamily="18" charset="0"/>
              </a:rPr>
              <a:t>.</a:t>
            </a:r>
          </a:p>
          <a:p>
            <a:pPr lvl="1">
              <a:spcBef>
                <a:spcPts val="1200"/>
              </a:spcBef>
              <a:buFont typeface="Wingdings" pitchFamily="2" charset="2"/>
              <a:buChar char="§"/>
            </a:pPr>
            <a:r>
              <a:rPr lang="en-US" sz="2400" b="1" dirty="0" smtClean="0">
                <a:latin typeface="Times New Roman" pitchFamily="18" charset="0"/>
                <a:cs typeface="Times New Roman" pitchFamily="18" charset="0"/>
              </a:rPr>
              <a:t>Using the final test or paper in the course is the most typical means of assessing the learning outcome.</a:t>
            </a:r>
          </a:p>
          <a:p>
            <a:pPr lvl="1">
              <a:spcBef>
                <a:spcPts val="1200"/>
              </a:spcBef>
              <a:buFont typeface="Wingdings" pitchFamily="2" charset="2"/>
              <a:buChar char="§"/>
            </a:pPr>
            <a:r>
              <a:rPr lang="en-US" sz="2400" b="1" dirty="0" smtClean="0">
                <a:latin typeface="Times New Roman" pitchFamily="18" charset="0"/>
                <a:cs typeface="Times New Roman" pitchFamily="18" charset="0"/>
              </a:rPr>
              <a:t>A rubric or an evaluation form connected to your learning outcomes is highly recommended.</a:t>
            </a:r>
          </a:p>
          <a:p>
            <a:pPr lvl="1">
              <a:spcBef>
                <a:spcPts val="1200"/>
              </a:spcBef>
              <a:buFont typeface="Wingdings" pitchFamily="2" charset="2"/>
              <a:buChar char="§"/>
            </a:pPr>
            <a:r>
              <a:rPr lang="en-US" sz="2400" b="1" dirty="0" smtClean="0">
                <a:latin typeface="Times New Roman" pitchFamily="18" charset="0"/>
                <a:cs typeface="Times New Roman" pitchFamily="18" charset="0"/>
              </a:rPr>
              <a:t>If you are using a test, you should connect specific items on the test to the learning outcomes.</a:t>
            </a:r>
          </a:p>
          <a:p>
            <a:pPr lvl="1">
              <a:spcBef>
                <a:spcPts val="1200"/>
              </a:spcBef>
              <a:buFont typeface="Wingdings" pitchFamily="2" charset="2"/>
              <a:buChar char="§"/>
            </a:pPr>
            <a:r>
              <a:rPr lang="en-US" sz="2400" dirty="0">
                <a:latin typeface="Times New Roman" pitchFamily="18" charset="0"/>
                <a:cs typeface="Times New Roman" pitchFamily="18" charset="0"/>
              </a:rPr>
              <a:t>Using a sample of questions and/or a </a:t>
            </a:r>
            <a:r>
              <a:rPr lang="en-US" sz="2400" dirty="0" smtClean="0">
                <a:latin typeface="Times New Roman" pitchFamily="18" charset="0"/>
                <a:cs typeface="Times New Roman" pitchFamily="18" charset="0"/>
              </a:rPr>
              <a:t>sub-sample </a:t>
            </a:r>
            <a:r>
              <a:rPr lang="en-US" sz="2400" dirty="0">
                <a:latin typeface="Times New Roman" pitchFamily="18" charset="0"/>
                <a:cs typeface="Times New Roman" pitchFamily="18" charset="0"/>
              </a:rPr>
              <a:t>of students is appropriate.</a:t>
            </a:r>
          </a:p>
          <a:p>
            <a:pPr lvl="1">
              <a:spcBef>
                <a:spcPts val="1200"/>
              </a:spcBef>
              <a:buFont typeface="Wingdings" pitchFamily="2" charset="2"/>
              <a:buChar char="§"/>
            </a:pPr>
            <a:r>
              <a:rPr lang="en-US" sz="2400" dirty="0" smtClean="0">
                <a:latin typeface="Times New Roman" pitchFamily="18" charset="0"/>
                <a:cs typeface="Times New Roman" pitchFamily="18" charset="0"/>
              </a:rPr>
              <a:t>Do </a:t>
            </a:r>
            <a:r>
              <a:rPr lang="en-US" sz="2400" dirty="0" smtClean="0">
                <a:latin typeface="Times New Roman" pitchFamily="18" charset="0"/>
                <a:cs typeface="Times New Roman" pitchFamily="18" charset="0"/>
              </a:rPr>
              <a:t>NOT list course grades. The data you collect should give you insights regarding where students are stronger and weaker (in terms of specific sub-outcomes measured on your test or rubric</a:t>
            </a:r>
            <a:r>
              <a:rPr lang="en-US" sz="2400" dirty="0" smtClean="0">
                <a:latin typeface="Times New Roman" pitchFamily="18" charset="0"/>
                <a:cs typeface="Times New Roman" pitchFamily="18" charset="0"/>
              </a:rPr>
              <a:t>).</a:t>
            </a:r>
          </a:p>
          <a:p>
            <a:pPr lvl="1">
              <a:spcBef>
                <a:spcPts val="1200"/>
              </a:spcBef>
              <a:buFont typeface="Wingdings" pitchFamily="2" charset="2"/>
              <a:buChar char="§"/>
            </a:pPr>
            <a:endParaRPr lang="en-US" sz="2400" dirty="0" smtClean="0">
              <a:latin typeface="Times New Roman" pitchFamily="18" charset="0"/>
              <a:cs typeface="Times New Roman" pitchFamily="18" charset="0"/>
            </a:endParaRPr>
          </a:p>
          <a:p>
            <a:pPr marL="365760" lvl="1" indent="0">
              <a:spcBef>
                <a:spcPts val="1200"/>
              </a:spcBef>
              <a:buNone/>
            </a:pPr>
            <a:endParaRPr lang="en-US" sz="2400" dirty="0">
              <a:latin typeface="Times New Roman" pitchFamily="18" charset="0"/>
              <a:cs typeface="Times New Roman" pitchFamily="18" charset="0"/>
            </a:endParaRPr>
          </a:p>
          <a:p>
            <a:pPr marL="45720" indent="0">
              <a:buNone/>
            </a:pPr>
            <a:endParaRPr lang="en-US" dirty="0">
              <a:latin typeface="Times New Roman" pitchFamily="18" charset="0"/>
              <a:cs typeface="Times New Roman" pitchFamily="18" charset="0"/>
            </a:endParaRPr>
          </a:p>
        </p:txBody>
      </p:sp>
      <p:sp>
        <p:nvSpPr>
          <p:cNvPr id="6" name="Title 1"/>
          <p:cNvSpPr>
            <a:spLocks noGrp="1"/>
          </p:cNvSpPr>
          <p:nvPr>
            <p:ph type="title"/>
          </p:nvPr>
        </p:nvSpPr>
        <p:spPr>
          <a:xfrm>
            <a:off x="457200" y="274638"/>
            <a:ext cx="7620000" cy="1143000"/>
          </a:xfrm>
        </p:spPr>
        <p:txBody>
          <a:bodyPr/>
          <a:lstStyle/>
          <a:p>
            <a:r>
              <a:rPr lang="en-US" dirty="0" smtClean="0">
                <a:solidFill>
                  <a:srgbClr val="FF6600"/>
                </a:solidFill>
              </a:rPr>
              <a:t>Answering Part VI: Assessment</a:t>
            </a:r>
            <a:endParaRPr lang="en-US" dirty="0">
              <a:solidFill>
                <a:srgbClr val="FF6600"/>
              </a:solidFill>
            </a:endParaRPr>
          </a:p>
        </p:txBody>
      </p:sp>
    </p:spTree>
    <p:custDataLst>
      <p:tags r:id="rId1"/>
    </p:custDataLst>
    <p:extLst>
      <p:ext uri="{BB962C8B-B14F-4D97-AF65-F5344CB8AC3E}">
        <p14:creationId xmlns:p14="http://schemas.microsoft.com/office/powerpoint/2010/main" val="2175793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1138238" y="373063"/>
            <a:ext cx="8686800" cy="685800"/>
          </a:xfrm>
          <a:prstGeom prst="rect">
            <a:avLst/>
          </a:prstGeom>
          <a:noFill/>
          <a:ln w="9525">
            <a:noFill/>
            <a:miter lim="800000"/>
            <a:headEnd/>
            <a:tailEnd/>
          </a:ln>
        </p:spPr>
        <p:txBody>
          <a:bodyPr anchor="ctr"/>
          <a:lstStyle/>
          <a:p>
            <a:pPr>
              <a:defRPr/>
            </a:pPr>
            <a:r>
              <a:rPr lang="en-US" sz="44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Using Rubrics</a:t>
            </a:r>
          </a:p>
        </p:txBody>
      </p:sp>
      <p:sp>
        <p:nvSpPr>
          <p:cNvPr id="16387" name="Rectangle 5"/>
          <p:cNvSpPr>
            <a:spLocks noChangeArrowheads="1"/>
          </p:cNvSpPr>
          <p:nvPr/>
        </p:nvSpPr>
        <p:spPr bwMode="auto">
          <a:xfrm>
            <a:off x="457200" y="1371600"/>
            <a:ext cx="815340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lnSpc>
                <a:spcPct val="150000"/>
              </a:lnSpc>
              <a:spcBef>
                <a:spcPct val="0"/>
              </a:spcBef>
              <a:buClrTx/>
              <a:buSzTx/>
              <a:buFontTx/>
              <a:buNone/>
            </a:pPr>
            <a:r>
              <a:rPr lang="en-US" altLang="en-US">
                <a:solidFill>
                  <a:srgbClr val="0B479D"/>
                </a:solidFill>
                <a:latin typeface="Georgia" pitchFamily="18" charset="0"/>
              </a:rPr>
              <a:t>	</a:t>
            </a:r>
          </a:p>
          <a:p>
            <a:pPr eaLnBrk="1" hangingPunct="1">
              <a:buClrTx/>
              <a:buSzTx/>
              <a:buFontTx/>
              <a:buNone/>
            </a:pPr>
            <a:endParaRPr lang="en-US" altLang="en-US">
              <a:solidFill>
                <a:srgbClr val="0B479D"/>
              </a:solidFill>
              <a:latin typeface="Georgia" pitchFamily="18" charset="0"/>
            </a:endParaRPr>
          </a:p>
          <a:p>
            <a:pPr eaLnBrk="1" hangingPunct="1">
              <a:buClrTx/>
              <a:buSzTx/>
              <a:buFontTx/>
              <a:buNone/>
            </a:pPr>
            <a:endParaRPr lang="en-US" altLang="en-US" sz="2400">
              <a:solidFill>
                <a:srgbClr val="0B479D"/>
              </a:solidFill>
              <a:latin typeface="Georgia" pitchFamily="18" charset="0"/>
            </a:endParaRPr>
          </a:p>
        </p:txBody>
      </p:sp>
      <p:sp>
        <p:nvSpPr>
          <p:cNvPr id="6" name="Content Placeholder 5"/>
          <p:cNvSpPr>
            <a:spLocks noGrp="1"/>
          </p:cNvSpPr>
          <p:nvPr>
            <p:ph idx="1"/>
          </p:nvPr>
        </p:nvSpPr>
        <p:spPr>
          <a:xfrm>
            <a:off x="726281" y="1295400"/>
            <a:ext cx="7615238" cy="4906963"/>
          </a:xfrm>
        </p:spPr>
        <p:txBody>
          <a:bodyPr>
            <a:normAutofit lnSpcReduction="10000"/>
          </a:bodyPr>
          <a:lstStyle/>
          <a:p>
            <a:pPr marL="365760" indent="-256032" eaLnBrk="1" fontAlgn="auto" hangingPunct="1">
              <a:spcAft>
                <a:spcPts val="0"/>
              </a:spcAft>
              <a:buClr>
                <a:schemeClr val="accent3"/>
              </a:buClr>
              <a:buFont typeface="Georgia"/>
              <a:buChar char="•"/>
              <a:defRPr/>
            </a:pPr>
            <a:endParaRPr lang="en-US" sz="1000" dirty="0" smtClean="0"/>
          </a:p>
          <a:p>
            <a:pPr marL="457200" indent="-457200">
              <a:buFontTx/>
              <a:buChar char="•"/>
              <a:defRPr/>
            </a:pPr>
            <a:r>
              <a:rPr lang="en-US" sz="2400" dirty="0"/>
              <a:t>A rubric is: “a set of criteria and a scoring scale that is used to assess and evaluate students’ work” (</a:t>
            </a:r>
            <a:r>
              <a:rPr lang="en-US" sz="2400" dirty="0" err="1"/>
              <a:t>Cambell</a:t>
            </a:r>
            <a:r>
              <a:rPr lang="en-US" sz="2400" dirty="0"/>
              <a:t>, </a:t>
            </a:r>
            <a:r>
              <a:rPr lang="en-US" sz="2400" dirty="0" err="1"/>
              <a:t>Melenyzer</a:t>
            </a:r>
            <a:r>
              <a:rPr lang="en-US" sz="2400" dirty="0"/>
              <a:t>, Nettles, &amp; Wyman, 2000). </a:t>
            </a:r>
            <a:r>
              <a:rPr lang="en-US" sz="2400" dirty="0" smtClean="0"/>
              <a:t/>
            </a:r>
            <a:br>
              <a:rPr lang="en-US" sz="2400" dirty="0" smtClean="0"/>
            </a:br>
            <a:endParaRPr lang="en-US" sz="800" dirty="0"/>
          </a:p>
          <a:p>
            <a:pPr marL="474980" indent="-457200">
              <a:buFontTx/>
              <a:buChar char="•"/>
              <a:defRPr/>
            </a:pPr>
            <a:r>
              <a:rPr lang="en-US" sz="2400" dirty="0" smtClean="0"/>
              <a:t>Addresses </a:t>
            </a:r>
            <a:r>
              <a:rPr lang="en-US" sz="2400" dirty="0"/>
              <a:t>performance standards in a clear and concise </a:t>
            </a:r>
            <a:r>
              <a:rPr lang="en-US" sz="2400" dirty="0" smtClean="0"/>
              <a:t>manner (which students appreciate!)</a:t>
            </a:r>
          </a:p>
          <a:p>
            <a:pPr marL="474980" indent="-457200">
              <a:buFontTx/>
              <a:buChar char="•"/>
              <a:defRPr/>
            </a:pPr>
            <a:endParaRPr lang="en-US" sz="900" dirty="0" smtClean="0"/>
          </a:p>
          <a:p>
            <a:pPr marL="474980" indent="-457200">
              <a:buFontTx/>
              <a:buChar char="•"/>
              <a:defRPr/>
            </a:pPr>
            <a:r>
              <a:rPr lang="en-US" sz="2400" dirty="0"/>
              <a:t>Clearly </a:t>
            </a:r>
            <a:r>
              <a:rPr lang="en-US" sz="2400" dirty="0" smtClean="0"/>
              <a:t>articulates </a:t>
            </a:r>
            <a:r>
              <a:rPr lang="en-US" sz="2400" dirty="0"/>
              <a:t>to students the areas of improvement needed to meet </a:t>
            </a:r>
            <a:r>
              <a:rPr lang="en-US" sz="2400" dirty="0" smtClean="0"/>
              <a:t>these standards</a:t>
            </a:r>
          </a:p>
          <a:p>
            <a:pPr marL="474980" indent="-457200">
              <a:buFontTx/>
              <a:buChar char="•"/>
              <a:defRPr/>
            </a:pPr>
            <a:endParaRPr lang="en-US" sz="900" dirty="0" smtClean="0"/>
          </a:p>
          <a:p>
            <a:pPr marL="474980" indent="-457200">
              <a:buFontTx/>
              <a:buChar char="•"/>
              <a:defRPr/>
            </a:pPr>
            <a:r>
              <a:rPr lang="en-US" sz="2400" dirty="0" smtClean="0"/>
              <a:t>To find examples, Google rubrics for your discipline, or see the </a:t>
            </a:r>
            <a:r>
              <a:rPr lang="en-US" sz="2400" dirty="0" smtClean="0"/>
              <a:t>AAC&amp;U VALUE </a:t>
            </a:r>
            <a:r>
              <a:rPr lang="en-US" sz="2400" dirty="0"/>
              <a:t>rubric website </a:t>
            </a:r>
            <a:r>
              <a:rPr lang="en-US" sz="2400" dirty="0">
                <a:hlinkClick r:id="rId4"/>
              </a:rPr>
              <a:t>https://</a:t>
            </a:r>
            <a:r>
              <a:rPr lang="en-US" sz="2400" dirty="0" smtClean="0">
                <a:hlinkClick r:id="rId4"/>
              </a:rPr>
              <a:t>www.aacu.org/value-rubrics</a:t>
            </a:r>
            <a:r>
              <a:rPr lang="en-US" sz="2400" dirty="0" smtClean="0"/>
              <a:t>, or the </a:t>
            </a:r>
            <a:r>
              <a:rPr lang="en-US" sz="2400" dirty="0" err="1" smtClean="0"/>
              <a:t>Rubistar</a:t>
            </a:r>
            <a:r>
              <a:rPr lang="en-US" sz="2400" dirty="0" smtClean="0"/>
              <a:t> </a:t>
            </a:r>
            <a:r>
              <a:rPr lang="en-US" sz="2400" dirty="0" smtClean="0"/>
              <a:t>website </a:t>
            </a:r>
            <a:r>
              <a:rPr lang="en-US" sz="2400" dirty="0" smtClean="0">
                <a:hlinkClick r:id="rId5"/>
              </a:rPr>
              <a:t>http</a:t>
            </a:r>
            <a:r>
              <a:rPr lang="en-US" sz="2400" dirty="0">
                <a:hlinkClick r:id="rId5"/>
              </a:rPr>
              <a:t>://rubistar.4teachers.org</a:t>
            </a:r>
            <a:r>
              <a:rPr lang="en-US" sz="2400" dirty="0" smtClean="0">
                <a:hlinkClick r:id="rId5"/>
              </a:rPr>
              <a:t>/</a:t>
            </a:r>
            <a:r>
              <a:rPr lang="en-US" sz="2400" dirty="0" smtClean="0"/>
              <a:t> </a:t>
            </a:r>
            <a:endParaRPr lang="en-US" sz="2400" dirty="0"/>
          </a:p>
        </p:txBody>
      </p:sp>
    </p:spTree>
    <p:custDataLst>
      <p:tags r:id="rId1"/>
    </p:custDataLst>
    <p:extLst>
      <p:ext uri="{BB962C8B-B14F-4D97-AF65-F5344CB8AC3E}">
        <p14:creationId xmlns:p14="http://schemas.microsoft.com/office/powerpoint/2010/main" val="3152345525"/>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67544" y="-9525"/>
            <a:ext cx="7497762" cy="1143000"/>
          </a:xfrm>
        </p:spPr>
        <p:txBody>
          <a:bodyPr/>
          <a:lstStyle/>
          <a:p>
            <a:r>
              <a:rPr lang="en-US" altLang="en-US" dirty="0" smtClean="0"/>
              <a:t>Example of a Rubric</a:t>
            </a:r>
          </a:p>
        </p:txBody>
      </p:sp>
      <p:sp>
        <p:nvSpPr>
          <p:cNvPr id="17411" name="Rectangle 1"/>
          <p:cNvSpPr>
            <a:spLocks noChangeArrowheads="1"/>
          </p:cNvSpPr>
          <p:nvPr/>
        </p:nvSpPr>
        <p:spPr bwMode="auto">
          <a:xfrm>
            <a:off x="752125" y="1041400"/>
            <a:ext cx="6378575"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r>
              <a:rPr lang="en-US" altLang="en-US" sz="1400" b="1" dirty="0">
                <a:ea typeface="Cambria" pitchFamily="18" charset="0"/>
                <a:cs typeface="Times New Roman" pitchFamily="18" charset="0"/>
              </a:rPr>
              <a:t>UMKC Foreign Languages and Literatures</a:t>
            </a:r>
            <a:endParaRPr lang="en-US" altLang="en-US" sz="1400" dirty="0">
              <a:ea typeface="Cambria" pitchFamily="18" charset="0"/>
            </a:endParaRPr>
          </a:p>
          <a:p>
            <a:pPr>
              <a:spcBef>
                <a:spcPct val="0"/>
              </a:spcBef>
              <a:buClrTx/>
              <a:buSzTx/>
              <a:buFontTx/>
              <a:buNone/>
            </a:pPr>
            <a:r>
              <a:rPr lang="en-US" altLang="en-US" sz="1400" b="1" dirty="0">
                <a:ea typeface="Cambria" pitchFamily="18" charset="0"/>
                <a:cs typeface="Times New Roman" pitchFamily="18" charset="0"/>
              </a:rPr>
              <a:t>Assessment Tool for </a:t>
            </a:r>
            <a:r>
              <a:rPr lang="en-US" altLang="en-US" sz="1400" b="1" u="sng" dirty="0">
                <a:ea typeface="Cambria" pitchFamily="18" charset="0"/>
                <a:cs typeface="Times New Roman" pitchFamily="18" charset="0"/>
              </a:rPr>
              <a:t>Oral Proficiency Interview</a:t>
            </a:r>
            <a:r>
              <a:rPr lang="en-US" altLang="en-US" sz="1400" dirty="0">
                <a:ea typeface="Cambria" pitchFamily="18" charset="0"/>
                <a:cs typeface="Times New Roman" pitchFamily="18" charset="0"/>
              </a:rPr>
              <a:t> adapted from “Interpersonal Mode Rubric Pre-Advanced Learner” 2003 ACTFL</a:t>
            </a:r>
            <a:endParaRPr lang="en-US" altLang="en-US" sz="1400" dirty="0"/>
          </a:p>
          <a:p>
            <a:pPr>
              <a:spcBef>
                <a:spcPct val="0"/>
              </a:spcBef>
              <a:buClrTx/>
              <a:buSzTx/>
              <a:buFontTx/>
              <a:buNone/>
            </a:pPr>
            <a:endParaRPr lang="en-US" altLang="en-US" sz="1800" dirty="0"/>
          </a:p>
        </p:txBody>
      </p:sp>
      <p:graphicFrame>
        <p:nvGraphicFramePr>
          <p:cNvPr id="11" name="Content Placeholder 10"/>
          <p:cNvGraphicFramePr>
            <a:graphicFrameLocks noGrp="1"/>
          </p:cNvGraphicFramePr>
          <p:nvPr>
            <p:ph sz="half" idx="1"/>
            <p:extLst>
              <p:ext uri="{D42A27DB-BD31-4B8C-83A1-F6EECF244321}">
                <p14:modId xmlns:p14="http://schemas.microsoft.com/office/powerpoint/2010/main" val="770959817"/>
              </p:ext>
            </p:extLst>
          </p:nvPr>
        </p:nvGraphicFramePr>
        <p:xfrm>
          <a:off x="667543" y="1852551"/>
          <a:ext cx="7497763" cy="4838308"/>
        </p:xfrm>
        <a:graphic>
          <a:graphicData uri="http://schemas.openxmlformats.org/drawingml/2006/table">
            <a:tbl>
              <a:tblPr firstRow="1" firstCol="1" bandRow="1" bandCol="1">
                <a:tableStyleId>{5C22544A-7EE6-4342-B048-85BDC9FD1C3A}</a:tableStyleId>
              </a:tblPr>
              <a:tblGrid>
                <a:gridCol w="2072738"/>
                <a:gridCol w="1708262"/>
                <a:gridCol w="1884264"/>
                <a:gridCol w="1832499"/>
              </a:tblGrid>
              <a:tr h="512565">
                <a:tc>
                  <a:txBody>
                    <a:bodyPr/>
                    <a:lstStyle/>
                    <a:p>
                      <a:pPr marL="0" marR="0">
                        <a:spcBef>
                          <a:spcPts val="0"/>
                        </a:spcBef>
                        <a:spcAft>
                          <a:spcPts val="0"/>
                        </a:spcAft>
                      </a:pPr>
                      <a:r>
                        <a:rPr lang="en-US" sz="1200" dirty="0">
                          <a:effectLst/>
                        </a:rPr>
                        <a:t>Category</a:t>
                      </a:r>
                      <a:endParaRPr lang="en-US" sz="1200" dirty="0">
                        <a:effectLst/>
                        <a:latin typeface="Cambria"/>
                        <a:ea typeface="Cambria"/>
                        <a:cs typeface="Times New Roman"/>
                      </a:endParaRPr>
                    </a:p>
                  </a:txBody>
                  <a:tcPr marL="29981" marR="29981" marT="0" marB="0"/>
                </a:tc>
                <a:tc>
                  <a:txBody>
                    <a:bodyPr/>
                    <a:lstStyle/>
                    <a:p>
                      <a:pPr marL="0" marR="0">
                        <a:spcBef>
                          <a:spcPts val="0"/>
                        </a:spcBef>
                        <a:spcAft>
                          <a:spcPts val="0"/>
                        </a:spcAft>
                      </a:pPr>
                      <a:r>
                        <a:rPr lang="en-US" sz="1200">
                          <a:effectLst/>
                        </a:rPr>
                        <a:t>Exceeds Expectations</a:t>
                      </a:r>
                      <a:endParaRPr lang="en-US" sz="1200">
                        <a:effectLst/>
                        <a:latin typeface="Cambria"/>
                        <a:ea typeface="Cambria"/>
                        <a:cs typeface="Times New Roman"/>
                      </a:endParaRPr>
                    </a:p>
                  </a:txBody>
                  <a:tcPr marL="29981" marR="29981" marT="0" marB="0"/>
                </a:tc>
                <a:tc>
                  <a:txBody>
                    <a:bodyPr/>
                    <a:lstStyle/>
                    <a:p>
                      <a:pPr marL="0" marR="0">
                        <a:spcBef>
                          <a:spcPts val="0"/>
                        </a:spcBef>
                        <a:spcAft>
                          <a:spcPts val="0"/>
                        </a:spcAft>
                      </a:pPr>
                      <a:r>
                        <a:rPr lang="en-US" sz="1200">
                          <a:effectLst/>
                        </a:rPr>
                        <a:t>Meets Expectations</a:t>
                      </a:r>
                      <a:endParaRPr lang="en-US" sz="1200">
                        <a:effectLst/>
                        <a:latin typeface="Cambria"/>
                        <a:ea typeface="Cambria"/>
                        <a:cs typeface="Times New Roman"/>
                      </a:endParaRPr>
                    </a:p>
                  </a:txBody>
                  <a:tcPr marL="29981" marR="29981" marT="0" marB="0"/>
                </a:tc>
                <a:tc>
                  <a:txBody>
                    <a:bodyPr/>
                    <a:lstStyle/>
                    <a:p>
                      <a:pPr marL="0" marR="0">
                        <a:spcBef>
                          <a:spcPts val="0"/>
                        </a:spcBef>
                        <a:spcAft>
                          <a:spcPts val="0"/>
                        </a:spcAft>
                      </a:pPr>
                      <a:r>
                        <a:rPr lang="en-US" sz="1200">
                          <a:effectLst/>
                        </a:rPr>
                        <a:t>Does Not Meet Expectations</a:t>
                      </a:r>
                      <a:endParaRPr lang="en-US" sz="1200">
                        <a:effectLst/>
                        <a:latin typeface="Cambria"/>
                        <a:ea typeface="Cambria"/>
                        <a:cs typeface="Times New Roman"/>
                      </a:endParaRPr>
                    </a:p>
                  </a:txBody>
                  <a:tcPr marL="29981" marR="29981" marT="0" marB="0"/>
                </a:tc>
              </a:tr>
              <a:tr h="2369392">
                <a:tc>
                  <a:txBody>
                    <a:bodyPr/>
                    <a:lstStyle/>
                    <a:p>
                      <a:pPr marL="0" marR="0">
                        <a:spcBef>
                          <a:spcPts val="0"/>
                        </a:spcBef>
                        <a:spcAft>
                          <a:spcPts val="0"/>
                        </a:spcAft>
                      </a:pPr>
                      <a:r>
                        <a:rPr lang="en-US" sz="1200" u="sng" dirty="0">
                          <a:effectLst/>
                        </a:rPr>
                        <a:t>Comprehensibility</a:t>
                      </a:r>
                    </a:p>
                    <a:p>
                      <a:pPr marL="0" marR="0">
                        <a:spcBef>
                          <a:spcPts val="0"/>
                        </a:spcBef>
                        <a:spcAft>
                          <a:spcPts val="0"/>
                        </a:spcAft>
                      </a:pPr>
                      <a:r>
                        <a:rPr lang="en-US" sz="1200" dirty="0">
                          <a:effectLst/>
                        </a:rPr>
                        <a:t>Who can understand this person’s meaning? How sympathetic must the listener be? Does it need to be the teacher or could a native speaker understand the speaker? How independent of teaching situation is the conversation?</a:t>
                      </a:r>
                      <a:endParaRPr lang="en-US" sz="1200" dirty="0">
                        <a:effectLst/>
                        <a:latin typeface="Cambria"/>
                        <a:ea typeface="Cambria"/>
                        <a:cs typeface="Times New Roman"/>
                      </a:endParaRPr>
                    </a:p>
                  </a:txBody>
                  <a:tcPr marL="29981" marR="29981" marT="0" marB="0"/>
                </a:tc>
                <a:tc>
                  <a:txBody>
                    <a:bodyPr/>
                    <a:lstStyle/>
                    <a:p>
                      <a:pPr marL="0" marR="0">
                        <a:spcBef>
                          <a:spcPts val="0"/>
                        </a:spcBef>
                        <a:spcAft>
                          <a:spcPts val="0"/>
                        </a:spcAft>
                      </a:pPr>
                      <a:r>
                        <a:rPr lang="en-US" sz="1200" dirty="0">
                          <a:effectLst/>
                        </a:rPr>
                        <a:t>Easily understood by native speakers, even those unaccustomed to interacting with language learners.  Clear evidence of culturally appropriate language,</a:t>
                      </a:r>
                      <a:endParaRPr lang="en-US" sz="1200" dirty="0">
                        <a:effectLst/>
                        <a:latin typeface="Cambria"/>
                        <a:ea typeface="Cambria"/>
                        <a:cs typeface="Times New Roman"/>
                      </a:endParaRPr>
                    </a:p>
                  </a:txBody>
                  <a:tcPr marL="29981" marR="29981" marT="0" marB="0">
                    <a:solidFill>
                      <a:schemeClr val="accent1">
                        <a:lumMod val="20000"/>
                        <a:lumOff val="80000"/>
                      </a:schemeClr>
                    </a:solidFill>
                  </a:tcPr>
                </a:tc>
                <a:tc>
                  <a:txBody>
                    <a:bodyPr/>
                    <a:lstStyle/>
                    <a:p>
                      <a:pPr marL="0" marR="0">
                        <a:spcBef>
                          <a:spcPts val="0"/>
                        </a:spcBef>
                        <a:spcAft>
                          <a:spcPts val="0"/>
                        </a:spcAft>
                      </a:pPr>
                      <a:r>
                        <a:rPr lang="en-US" sz="1200" dirty="0">
                          <a:effectLst/>
                        </a:rPr>
                        <a:t>Although there may be some confusion about the message, generally understood by those unaccustomed to interacting with language learners.</a:t>
                      </a:r>
                      <a:endParaRPr lang="en-US" sz="1200" dirty="0">
                        <a:effectLst/>
                        <a:latin typeface="Cambria"/>
                        <a:ea typeface="Cambria"/>
                        <a:cs typeface="Times New Roman"/>
                      </a:endParaRPr>
                    </a:p>
                  </a:txBody>
                  <a:tcPr marL="29981" marR="29981" marT="0" marB="0">
                    <a:solidFill>
                      <a:schemeClr val="accent1">
                        <a:lumMod val="20000"/>
                        <a:lumOff val="80000"/>
                      </a:schemeClr>
                    </a:solidFill>
                  </a:tcPr>
                </a:tc>
                <a:tc>
                  <a:txBody>
                    <a:bodyPr/>
                    <a:lstStyle/>
                    <a:p>
                      <a:pPr marL="0" marR="0">
                        <a:spcBef>
                          <a:spcPts val="0"/>
                        </a:spcBef>
                        <a:spcAft>
                          <a:spcPts val="0"/>
                        </a:spcAft>
                      </a:pPr>
                      <a:r>
                        <a:rPr lang="en-US" sz="1200" dirty="0">
                          <a:effectLst/>
                        </a:rPr>
                        <a:t>Generally understood by those accustomed to interacting with language learners.</a:t>
                      </a:r>
                      <a:endParaRPr lang="en-US" sz="1200" dirty="0">
                        <a:effectLst/>
                        <a:latin typeface="Cambria"/>
                        <a:ea typeface="Cambria"/>
                        <a:cs typeface="Times New Roman"/>
                      </a:endParaRPr>
                    </a:p>
                  </a:txBody>
                  <a:tcPr marL="29981" marR="29981" marT="0" marB="0">
                    <a:solidFill>
                      <a:schemeClr val="accent1">
                        <a:lumMod val="20000"/>
                        <a:lumOff val="80000"/>
                      </a:schemeClr>
                    </a:solidFill>
                  </a:tcPr>
                </a:tc>
              </a:tr>
              <a:tr h="1956351">
                <a:tc>
                  <a:txBody>
                    <a:bodyPr/>
                    <a:lstStyle/>
                    <a:p>
                      <a:pPr marL="0" marR="0">
                        <a:spcBef>
                          <a:spcPts val="0"/>
                        </a:spcBef>
                        <a:spcAft>
                          <a:spcPts val="0"/>
                        </a:spcAft>
                      </a:pPr>
                      <a:r>
                        <a:rPr lang="en-US" sz="1200" u="sng" dirty="0">
                          <a:effectLst/>
                        </a:rPr>
                        <a:t>Language Control</a:t>
                      </a:r>
                    </a:p>
                    <a:p>
                      <a:pPr marL="0" marR="0">
                        <a:spcBef>
                          <a:spcPts val="0"/>
                        </a:spcBef>
                        <a:spcAft>
                          <a:spcPts val="0"/>
                        </a:spcAft>
                      </a:pPr>
                      <a:r>
                        <a:rPr lang="en-US" sz="1200" dirty="0">
                          <a:effectLst/>
                        </a:rPr>
                        <a:t>Accuracy, form, appropriate vocabulary, degree of fluency</a:t>
                      </a:r>
                      <a:endParaRPr lang="en-US" sz="1200" dirty="0">
                        <a:effectLst/>
                        <a:latin typeface="Cambria"/>
                        <a:ea typeface="Cambria"/>
                        <a:cs typeface="Times New Roman"/>
                      </a:endParaRPr>
                    </a:p>
                  </a:txBody>
                  <a:tcPr marL="29981" marR="29981" marT="0" marB="0"/>
                </a:tc>
                <a:tc>
                  <a:txBody>
                    <a:bodyPr/>
                    <a:lstStyle/>
                    <a:p>
                      <a:pPr marL="0" marR="0">
                        <a:spcBef>
                          <a:spcPts val="0"/>
                        </a:spcBef>
                        <a:spcAft>
                          <a:spcPts val="0"/>
                        </a:spcAft>
                      </a:pPr>
                      <a:r>
                        <a:rPr lang="en-US" sz="1200" dirty="0">
                          <a:effectLst/>
                        </a:rPr>
                        <a:t>High degree of accuracy in present, past and future time.</a:t>
                      </a:r>
                    </a:p>
                    <a:p>
                      <a:pPr marL="0" marR="0">
                        <a:spcBef>
                          <a:spcPts val="0"/>
                        </a:spcBef>
                        <a:spcAft>
                          <a:spcPts val="0"/>
                        </a:spcAft>
                      </a:pPr>
                      <a:r>
                        <a:rPr lang="en-US" sz="1200" dirty="0">
                          <a:effectLst/>
                        </a:rPr>
                        <a:t>Accuracy may decrease when attempting to handle abstract topics</a:t>
                      </a:r>
                      <a:endParaRPr lang="en-US" sz="1200" dirty="0">
                        <a:effectLst/>
                        <a:latin typeface="Cambria"/>
                        <a:ea typeface="Cambria"/>
                        <a:cs typeface="Times New Roman"/>
                      </a:endParaRPr>
                    </a:p>
                  </a:txBody>
                  <a:tcPr marL="29981" marR="29981" marT="0" marB="0">
                    <a:solidFill>
                      <a:schemeClr val="accent1">
                        <a:lumMod val="20000"/>
                        <a:lumOff val="80000"/>
                      </a:schemeClr>
                    </a:solidFill>
                  </a:tcPr>
                </a:tc>
                <a:tc>
                  <a:txBody>
                    <a:bodyPr/>
                    <a:lstStyle/>
                    <a:p>
                      <a:pPr marL="0" marR="0">
                        <a:spcBef>
                          <a:spcPts val="0"/>
                        </a:spcBef>
                        <a:spcAft>
                          <a:spcPts val="0"/>
                        </a:spcAft>
                      </a:pPr>
                      <a:r>
                        <a:rPr lang="en-US" sz="1200" dirty="0">
                          <a:effectLst/>
                        </a:rPr>
                        <a:t>Most accurate with connected discourse in present time.</a:t>
                      </a:r>
                    </a:p>
                    <a:p>
                      <a:pPr marL="0" marR="0">
                        <a:spcBef>
                          <a:spcPts val="0"/>
                        </a:spcBef>
                        <a:spcAft>
                          <a:spcPts val="0"/>
                        </a:spcAft>
                      </a:pPr>
                      <a:r>
                        <a:rPr lang="en-US" sz="1200" dirty="0">
                          <a:effectLst/>
                        </a:rPr>
                        <a:t>Accuracy decreases when narrating and describing in time frames other than present.</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endParaRPr lang="en-US" sz="1200" dirty="0">
                        <a:effectLst/>
                        <a:latin typeface="Cambria"/>
                        <a:ea typeface="Cambria"/>
                        <a:cs typeface="Times New Roman"/>
                      </a:endParaRPr>
                    </a:p>
                  </a:txBody>
                  <a:tcPr marL="29981" marR="29981" marT="0" marB="0">
                    <a:solidFill>
                      <a:schemeClr val="accent1">
                        <a:lumMod val="20000"/>
                        <a:lumOff val="80000"/>
                      </a:schemeClr>
                    </a:solidFill>
                  </a:tcPr>
                </a:tc>
                <a:tc>
                  <a:txBody>
                    <a:bodyPr/>
                    <a:lstStyle/>
                    <a:p>
                      <a:pPr marL="0" marR="0">
                        <a:spcBef>
                          <a:spcPts val="0"/>
                        </a:spcBef>
                        <a:spcAft>
                          <a:spcPts val="0"/>
                        </a:spcAft>
                      </a:pPr>
                      <a:r>
                        <a:rPr lang="en-US" sz="1200" dirty="0">
                          <a:effectLst/>
                        </a:rPr>
                        <a:t>Most accurate with connected sentence-level discourse in present time.</a:t>
                      </a:r>
                    </a:p>
                    <a:p>
                      <a:pPr marL="0" marR="0">
                        <a:spcBef>
                          <a:spcPts val="0"/>
                        </a:spcBef>
                        <a:spcAft>
                          <a:spcPts val="0"/>
                        </a:spcAft>
                      </a:pPr>
                      <a:r>
                        <a:rPr lang="en-US" sz="1200" dirty="0">
                          <a:effectLst/>
                        </a:rPr>
                        <a:t>Accuracy decreases as language becomes complex.</a:t>
                      </a:r>
                      <a:endParaRPr lang="en-US" sz="1200" dirty="0">
                        <a:effectLst/>
                        <a:latin typeface="Cambria"/>
                        <a:ea typeface="Cambria"/>
                        <a:cs typeface="Times New Roman"/>
                      </a:endParaRPr>
                    </a:p>
                  </a:txBody>
                  <a:tcPr marL="29981" marR="29981" marT="0" marB="0">
                    <a:solidFill>
                      <a:schemeClr val="accent1">
                        <a:lumMod val="20000"/>
                        <a:lumOff val="80000"/>
                      </a:schemeClr>
                    </a:solidFill>
                  </a:tcPr>
                </a:tc>
              </a:tr>
            </a:tbl>
          </a:graphicData>
        </a:graphic>
      </p:graphicFrame>
    </p:spTree>
    <p:custDataLst>
      <p:tags r:id="rId1"/>
    </p:custDataLst>
    <p:extLst>
      <p:ext uri="{BB962C8B-B14F-4D97-AF65-F5344CB8AC3E}">
        <p14:creationId xmlns:p14="http://schemas.microsoft.com/office/powerpoint/2010/main" val="3685562521"/>
      </p:ext>
    </p:extLst>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40524"/>
          </a:xfrm>
        </p:spPr>
        <p:txBody>
          <a:bodyPr/>
          <a:lstStyle/>
          <a:p>
            <a:r>
              <a:rPr lang="en-US" dirty="0" smtClean="0">
                <a:solidFill>
                  <a:srgbClr val="FF6600"/>
                </a:solidFill>
              </a:rPr>
              <a:t>Answering Part VI:B</a:t>
            </a:r>
            <a:endParaRPr lang="en-US" dirty="0">
              <a:solidFill>
                <a:srgbClr val="FF6600"/>
              </a:solidFill>
            </a:endParaRPr>
          </a:p>
        </p:txBody>
      </p:sp>
      <p:sp>
        <p:nvSpPr>
          <p:cNvPr id="3" name="Content Placeholder 2"/>
          <p:cNvSpPr>
            <a:spLocks noGrp="1"/>
          </p:cNvSpPr>
          <p:nvPr>
            <p:ph idx="1"/>
          </p:nvPr>
        </p:nvSpPr>
        <p:spPr>
          <a:xfrm>
            <a:off x="457200" y="1386444"/>
            <a:ext cx="7620000" cy="4800600"/>
          </a:xfrm>
        </p:spPr>
        <p:txBody>
          <a:bodyPr>
            <a:normAutofit/>
          </a:bodyPr>
          <a:lstStyle/>
          <a:p>
            <a:r>
              <a:rPr lang="en-US" dirty="0" smtClean="0"/>
              <a:t>Part B: Achievement </a:t>
            </a:r>
            <a:r>
              <a:rPr lang="en-US" dirty="0" smtClean="0"/>
              <a:t>Targets—Describe </a:t>
            </a:r>
            <a:r>
              <a:rPr lang="en-US" dirty="0"/>
              <a:t>the desirable level </a:t>
            </a:r>
            <a:r>
              <a:rPr lang="en-US" dirty="0" smtClean="0"/>
              <a:t>of performance </a:t>
            </a:r>
            <a:r>
              <a:rPr lang="en-US" dirty="0"/>
              <a:t>for your students, and the percentage of students you expected to achieve this </a:t>
            </a:r>
            <a:endParaRPr lang="en-US" dirty="0" smtClean="0"/>
          </a:p>
          <a:p>
            <a:pPr lvl="1"/>
            <a:r>
              <a:rPr lang="en-US" dirty="0" smtClean="0"/>
              <a:t>Link your Achievement Targets to the assessments you discussed in Part A</a:t>
            </a:r>
          </a:p>
          <a:p>
            <a:pPr lvl="1"/>
            <a:r>
              <a:rPr lang="en-US" dirty="0" smtClean="0"/>
              <a:t>Poor Answer: </a:t>
            </a:r>
          </a:p>
          <a:p>
            <a:pPr lvl="2"/>
            <a:r>
              <a:rPr lang="en-US" dirty="0" smtClean="0"/>
              <a:t>70% of my class should earn a B or better on their final essay</a:t>
            </a:r>
          </a:p>
          <a:p>
            <a:pPr lvl="1"/>
            <a:r>
              <a:rPr lang="en-US" dirty="0" smtClean="0"/>
              <a:t>Better Answer:</a:t>
            </a:r>
          </a:p>
          <a:p>
            <a:pPr lvl="2"/>
            <a:r>
              <a:rPr lang="en-US" dirty="0" smtClean="0"/>
              <a:t>Using a qualitative rubric for the final essay, I measure students’ proficiency level in _____, ______, and _____. I hope 70% of my students meet _______ proficiency in at least two out of the three categories</a:t>
            </a:r>
            <a:r>
              <a:rPr lang="en-US" dirty="0" smtClean="0"/>
              <a:t>.</a:t>
            </a:r>
          </a:p>
          <a:p>
            <a:pPr lvl="1"/>
            <a:r>
              <a:rPr lang="en-US" dirty="0" smtClean="0"/>
              <a:t>Achievement targets should be stretch goals that are also realistic at the same time</a:t>
            </a:r>
            <a:endParaRPr lang="en-US" dirty="0" smtClean="0"/>
          </a:p>
        </p:txBody>
      </p:sp>
    </p:spTree>
    <p:extLst>
      <p:ext uri="{BB962C8B-B14F-4D97-AF65-F5344CB8AC3E}">
        <p14:creationId xmlns:p14="http://schemas.microsoft.com/office/powerpoint/2010/main" val="986315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Answering Part VI: C</a:t>
            </a:r>
            <a:endParaRPr lang="en-US" dirty="0">
              <a:solidFill>
                <a:srgbClr val="FF6600"/>
              </a:solidFill>
            </a:endParaRPr>
          </a:p>
        </p:txBody>
      </p:sp>
      <p:sp>
        <p:nvSpPr>
          <p:cNvPr id="4" name="Content Placeholder 3"/>
          <p:cNvSpPr>
            <a:spLocks noGrp="1"/>
          </p:cNvSpPr>
          <p:nvPr>
            <p:ph idx="1"/>
          </p:nvPr>
        </p:nvSpPr>
        <p:spPr/>
        <p:txBody>
          <a:bodyPr/>
          <a:lstStyle/>
          <a:p>
            <a:r>
              <a:rPr lang="en-US" dirty="0" smtClean="0"/>
              <a:t>C: ASSESSMENT FINDINGS (for new courses, you’ll provide this information within a year of offering the course)</a:t>
            </a:r>
          </a:p>
          <a:p>
            <a:pPr lvl="1"/>
            <a:r>
              <a:rPr lang="en-US" dirty="0"/>
              <a:t>What were the results/findings, and what is your interpretation/analysis of the data? </a:t>
            </a:r>
            <a:endParaRPr lang="en-US" dirty="0" smtClean="0"/>
          </a:p>
          <a:p>
            <a:pPr lvl="2"/>
            <a:r>
              <a:rPr lang="en-US" dirty="0" smtClean="0"/>
              <a:t>Use specific numbers or percentages when possible (linked to assessments provided in parts A and B)</a:t>
            </a:r>
          </a:p>
          <a:p>
            <a:pPr lvl="2"/>
            <a:r>
              <a:rPr lang="en-US" dirty="0" smtClean="0"/>
              <a:t>Use data linked to the specific learning outcomes for your GE Group</a:t>
            </a:r>
          </a:p>
          <a:p>
            <a:pPr lvl="2"/>
            <a:r>
              <a:rPr lang="en-US" dirty="0" smtClean="0"/>
              <a:t>Identify areas of strength and weakness in student performance</a:t>
            </a:r>
            <a:endParaRPr lang="en-US" dirty="0"/>
          </a:p>
        </p:txBody>
      </p:sp>
    </p:spTree>
    <p:extLst>
      <p:ext uri="{BB962C8B-B14F-4D97-AF65-F5344CB8AC3E}">
        <p14:creationId xmlns:p14="http://schemas.microsoft.com/office/powerpoint/2010/main" val="255672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Answering Part VI: D</a:t>
            </a:r>
            <a:endParaRPr lang="en-US" dirty="0">
              <a:solidFill>
                <a:srgbClr val="FF6600"/>
              </a:solidFill>
            </a:endParaRPr>
          </a:p>
        </p:txBody>
      </p:sp>
      <p:sp>
        <p:nvSpPr>
          <p:cNvPr id="3" name="Content Placeholder 2"/>
          <p:cNvSpPr>
            <a:spLocks noGrp="1"/>
          </p:cNvSpPr>
          <p:nvPr>
            <p:ph idx="1"/>
          </p:nvPr>
        </p:nvSpPr>
        <p:spPr/>
        <p:txBody>
          <a:bodyPr>
            <a:normAutofit/>
          </a:bodyPr>
          <a:lstStyle/>
          <a:p>
            <a:r>
              <a:rPr lang="en-US" dirty="0" smtClean="0"/>
              <a:t>D: Assessment Feedback </a:t>
            </a:r>
          </a:p>
          <a:p>
            <a:pPr lvl="2"/>
            <a:r>
              <a:rPr lang="en-US" dirty="0" smtClean="0"/>
              <a:t>Note: if you’re teaching a new course, </a:t>
            </a:r>
            <a:r>
              <a:rPr lang="en-US" dirty="0"/>
              <a:t>you’ll provide this information </a:t>
            </a:r>
            <a:r>
              <a:rPr lang="en-US" dirty="0" smtClean="0"/>
              <a:t>within </a:t>
            </a:r>
            <a:r>
              <a:rPr lang="en-US" dirty="0"/>
              <a:t>a </a:t>
            </a:r>
            <a:r>
              <a:rPr lang="en-US" dirty="0" smtClean="0"/>
              <a:t>year</a:t>
            </a:r>
          </a:p>
          <a:p>
            <a:pPr lvl="1"/>
            <a:r>
              <a:rPr lang="en-US" dirty="0" smtClean="0"/>
              <a:t>“Given </a:t>
            </a:r>
            <a:r>
              <a:rPr lang="en-US" dirty="0"/>
              <a:t>your students’ performance the last time the course was offered, how will you modify the course to enhance learning</a:t>
            </a:r>
            <a:r>
              <a:rPr lang="en-US" dirty="0" smtClean="0"/>
              <a:t>?” </a:t>
            </a:r>
          </a:p>
          <a:p>
            <a:pPr lvl="2"/>
            <a:r>
              <a:rPr lang="en-US" dirty="0" smtClean="0"/>
              <a:t>Sample Answer:</a:t>
            </a:r>
          </a:p>
          <a:p>
            <a:pPr lvl="3"/>
            <a:r>
              <a:rPr lang="en-US" dirty="0" smtClean="0"/>
              <a:t>Because students performed below expectation in ______, I’ve decided rethink how I’m teaching ________. I’m now assigning additional readings in _______ and devoting a whole class to small group work, where students will apply ______’s criteria of analysis to ______, _______, and ______.  </a:t>
            </a:r>
            <a:endParaRPr lang="en-US" dirty="0" smtClean="0"/>
          </a:p>
          <a:p>
            <a:pPr lvl="1"/>
            <a:r>
              <a:rPr lang="en-US" dirty="0" smtClean="0"/>
              <a:t>Action Steps can be changes in </a:t>
            </a:r>
            <a:r>
              <a:rPr lang="en-US" dirty="0"/>
              <a:t>curriculum</a:t>
            </a:r>
            <a:r>
              <a:rPr lang="en-US" dirty="0" smtClean="0"/>
              <a:t>, pre-requisites, class requirements, </a:t>
            </a:r>
            <a:r>
              <a:rPr lang="en-US" dirty="0"/>
              <a:t>pedagogy, assessment procedures, </a:t>
            </a:r>
            <a:r>
              <a:rPr lang="en-US" dirty="0" smtClean="0"/>
              <a:t>etc.</a:t>
            </a:r>
            <a:endParaRPr lang="en-US" dirty="0"/>
          </a:p>
          <a:p>
            <a:pPr lvl="3"/>
            <a:endParaRPr lang="en-US" dirty="0" smtClean="0"/>
          </a:p>
          <a:p>
            <a:pPr lvl="2"/>
            <a:endParaRPr lang="en-US" dirty="0"/>
          </a:p>
          <a:p>
            <a:endParaRPr lang="en-US" dirty="0" smtClean="0"/>
          </a:p>
          <a:p>
            <a:pPr lvl="1"/>
            <a:endParaRPr lang="en-US" dirty="0"/>
          </a:p>
        </p:txBody>
      </p:sp>
    </p:spTree>
    <p:extLst>
      <p:ext uri="{BB962C8B-B14F-4D97-AF65-F5344CB8AC3E}">
        <p14:creationId xmlns:p14="http://schemas.microsoft.com/office/powerpoint/2010/main" val="513491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Example: PHL110.01—</a:t>
            </a:r>
            <a:br>
              <a:rPr lang="en-US" sz="3600" dirty="0" smtClean="0"/>
            </a:br>
            <a:r>
              <a:rPr lang="en-US" sz="3600" dirty="0" smtClean="0"/>
              <a:t>Introduction </a:t>
            </a:r>
            <a:r>
              <a:rPr lang="en-US" sz="3600" dirty="0"/>
              <a:t>to </a:t>
            </a:r>
            <a:r>
              <a:rPr lang="en-US" sz="3600" dirty="0" smtClean="0"/>
              <a:t>Ethics</a:t>
            </a:r>
            <a:endParaRPr lang="en-US" sz="3600" dirty="0"/>
          </a:p>
        </p:txBody>
      </p:sp>
      <p:sp>
        <p:nvSpPr>
          <p:cNvPr id="3" name="Content Placeholder 2"/>
          <p:cNvSpPr>
            <a:spLocks noGrp="1"/>
          </p:cNvSpPr>
          <p:nvPr>
            <p:ph idx="1"/>
          </p:nvPr>
        </p:nvSpPr>
        <p:spPr>
          <a:xfrm>
            <a:off x="457200" y="1897083"/>
            <a:ext cx="7620000" cy="4800600"/>
          </a:xfrm>
        </p:spPr>
        <p:txBody>
          <a:bodyPr/>
          <a:lstStyle/>
          <a:p>
            <a:r>
              <a:rPr lang="en-US" u="sng" dirty="0"/>
              <a:t>Course learning goals</a:t>
            </a:r>
            <a:br>
              <a:rPr lang="en-US" u="sng" dirty="0"/>
            </a:br>
            <a:r>
              <a:rPr lang="en-US" dirty="0"/>
              <a:t>Upon completion of an Ethical and Human Values course, students will be able to:</a:t>
            </a:r>
          </a:p>
          <a:p>
            <a:pPr lvl="1"/>
            <a:r>
              <a:rPr lang="en-US" dirty="0"/>
              <a:t>correctly apply the basic concepts and forms of reasoning from the tradition or professional practice they studied to ethical issues that arise within those traditions or practices;</a:t>
            </a:r>
          </a:p>
          <a:p>
            <a:pPr lvl="1"/>
            <a:r>
              <a:rPr lang="en-US" dirty="0"/>
              <a:t>analyze and critically evaluate the basic concepts and forms of reasoning from the tradition or professional practice they studied</a:t>
            </a:r>
            <a:r>
              <a:rPr lang="en-US" dirty="0" smtClean="0"/>
              <a:t>.</a:t>
            </a:r>
          </a:p>
          <a:p>
            <a:pPr marL="114300" lvl="0" indent="0">
              <a:buNone/>
            </a:pPr>
            <a:endParaRPr lang="en-US" dirty="0"/>
          </a:p>
          <a:p>
            <a:pPr marL="114300" indent="0">
              <a:buNone/>
            </a:pPr>
            <a:r>
              <a:rPr lang="en-US" dirty="0"/>
              <a:t>These course goals </a:t>
            </a:r>
            <a:r>
              <a:rPr lang="en-US" dirty="0" smtClean="0"/>
              <a:t>were </a:t>
            </a:r>
            <a:r>
              <a:rPr lang="en-US" dirty="0"/>
              <a:t>identical to the general education goals for </a:t>
            </a:r>
            <a:r>
              <a:rPr lang="en-US" dirty="0" smtClean="0"/>
              <a:t>ethics (although they don’t have to be).  </a:t>
            </a:r>
            <a:endParaRPr lang="en-US" dirty="0"/>
          </a:p>
          <a:p>
            <a:endParaRPr lang="en-US" dirty="0"/>
          </a:p>
        </p:txBody>
      </p:sp>
    </p:spTree>
    <p:extLst>
      <p:ext uri="{BB962C8B-B14F-4D97-AF65-F5344CB8AC3E}">
        <p14:creationId xmlns:p14="http://schemas.microsoft.com/office/powerpoint/2010/main" val="777553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of Assessment</a:t>
            </a:r>
            <a:endParaRPr lang="en-US" dirty="0"/>
          </a:p>
        </p:txBody>
      </p:sp>
      <p:sp>
        <p:nvSpPr>
          <p:cNvPr id="3" name="Content Placeholder 2"/>
          <p:cNvSpPr>
            <a:spLocks noGrp="1"/>
          </p:cNvSpPr>
          <p:nvPr>
            <p:ph idx="1"/>
          </p:nvPr>
        </p:nvSpPr>
        <p:spPr>
          <a:xfrm>
            <a:off x="457200" y="1417638"/>
            <a:ext cx="7620000" cy="5281550"/>
          </a:xfrm>
        </p:spPr>
        <p:txBody>
          <a:bodyPr>
            <a:normAutofit fontScale="85000" lnSpcReduction="20000"/>
          </a:bodyPr>
          <a:lstStyle/>
          <a:p>
            <a:r>
              <a:rPr lang="en-US" dirty="0" smtClean="0"/>
              <a:t>The </a:t>
            </a:r>
            <a:r>
              <a:rPr lang="en-US" dirty="0"/>
              <a:t>Association of American Colleges and Universities has developed a VALUE </a:t>
            </a:r>
            <a:r>
              <a:rPr lang="en-US" dirty="0"/>
              <a:t>rubric (see </a:t>
            </a:r>
            <a:r>
              <a:rPr lang="en-US" dirty="0">
                <a:hlinkClick r:id="rId2"/>
              </a:rPr>
              <a:t>https://</a:t>
            </a:r>
            <a:r>
              <a:rPr lang="en-US" dirty="0" smtClean="0">
                <a:hlinkClick r:id="rId2"/>
              </a:rPr>
              <a:t>www.aacu.org/value-rubrics</a:t>
            </a:r>
            <a:r>
              <a:rPr lang="en-US" dirty="0" smtClean="0"/>
              <a:t>)  </a:t>
            </a:r>
            <a:r>
              <a:rPr lang="en-US" dirty="0"/>
              <a:t>for assessing ethical reasoning abilities.  The rubric has two different areas of assessment that correspond to the two learning goals associated with Ethical and Human Values courses at the University of Montana.   </a:t>
            </a:r>
            <a:r>
              <a:rPr lang="en-US" dirty="0" smtClean="0"/>
              <a:t/>
            </a:r>
            <a:br>
              <a:rPr lang="en-US" dirty="0" smtClean="0"/>
            </a:br>
            <a:endParaRPr lang="en-US" dirty="0"/>
          </a:p>
          <a:p>
            <a:pPr marL="114300" indent="0">
              <a:buNone/>
            </a:pPr>
            <a:r>
              <a:rPr lang="en-US" u="sng" dirty="0"/>
              <a:t>Application of ethical concepts (learning goal 1)</a:t>
            </a:r>
            <a:r>
              <a:rPr lang="en-US" dirty="0"/>
              <a:t>:</a:t>
            </a:r>
          </a:p>
          <a:p>
            <a:pPr lvl="0"/>
            <a:r>
              <a:rPr lang="en-US" dirty="0"/>
              <a:t>Capstone 4: Student can independently apply ethical perspectives/ concepts to an ethical question, accurately, and is able to consider full implications of the application. </a:t>
            </a:r>
          </a:p>
          <a:p>
            <a:pPr lvl="0"/>
            <a:r>
              <a:rPr lang="en-US" dirty="0"/>
              <a:t>Milestone 3: Student can independently (to a new example) apply ethical perspectives/ concepts to an ethical question, accurately, but does not consider the specific implications of the application. </a:t>
            </a:r>
          </a:p>
          <a:p>
            <a:pPr lvl="0"/>
            <a:r>
              <a:rPr lang="en-US" dirty="0"/>
              <a:t>Milestone 2: Student can apply ethical perspectives/ concepts to an ethical question, independently (to a new example) and the application is inaccurate. </a:t>
            </a:r>
          </a:p>
          <a:p>
            <a:r>
              <a:rPr lang="en-US" dirty="0"/>
              <a:t>Benchmark 1: Student can apply ethical perspectives/ concepts to an ethical question with support (using examples, in a class, in a group, or a fixed-choice setting) but is unable to apply ethical perspectives/ concepts independently (to a new example). </a:t>
            </a:r>
          </a:p>
        </p:txBody>
      </p:sp>
    </p:spTree>
    <p:extLst>
      <p:ext uri="{BB962C8B-B14F-4D97-AF65-F5344CB8AC3E}">
        <p14:creationId xmlns:p14="http://schemas.microsoft.com/office/powerpoint/2010/main" val="2538239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Findings</a:t>
            </a:r>
            <a:endParaRPr lang="en-US" dirty="0"/>
          </a:p>
        </p:txBody>
      </p:sp>
      <p:sp>
        <p:nvSpPr>
          <p:cNvPr id="3" name="Content Placeholder 2"/>
          <p:cNvSpPr>
            <a:spLocks noGrp="1"/>
          </p:cNvSpPr>
          <p:nvPr>
            <p:ph idx="1"/>
          </p:nvPr>
        </p:nvSpPr>
        <p:spPr>
          <a:xfrm>
            <a:off x="457200" y="1576450"/>
            <a:ext cx="7620000" cy="5281550"/>
          </a:xfrm>
        </p:spPr>
        <p:txBody>
          <a:bodyPr>
            <a:normAutofit fontScale="85000" lnSpcReduction="20000"/>
          </a:bodyPr>
          <a:lstStyle/>
          <a:p>
            <a:r>
              <a:rPr lang="en-US" sz="2800" dirty="0" smtClean="0"/>
              <a:t>First </a:t>
            </a:r>
            <a:r>
              <a:rPr lang="en-US" sz="2800" dirty="0"/>
              <a:t>Assessment of learning goal 1</a:t>
            </a:r>
            <a:r>
              <a:rPr lang="en-US" sz="2800" dirty="0" smtClean="0"/>
              <a:t>:</a:t>
            </a:r>
          </a:p>
          <a:p>
            <a:pPr lvl="1"/>
            <a:r>
              <a:rPr lang="en-US" sz="2600" dirty="0" smtClean="0"/>
              <a:t>5/46 </a:t>
            </a:r>
            <a:r>
              <a:rPr lang="en-US" sz="2600" dirty="0"/>
              <a:t>scored below the </a:t>
            </a:r>
            <a:r>
              <a:rPr lang="en-US" sz="2600" dirty="0" smtClean="0"/>
              <a:t>benchmark </a:t>
            </a:r>
          </a:p>
          <a:p>
            <a:pPr lvl="1"/>
            <a:r>
              <a:rPr lang="en-US" sz="2600" dirty="0" smtClean="0"/>
              <a:t>4/46 </a:t>
            </a:r>
            <a:r>
              <a:rPr lang="en-US" sz="2600" dirty="0"/>
              <a:t>scored at milestone </a:t>
            </a:r>
            <a:r>
              <a:rPr lang="en-US" sz="2600" dirty="0" smtClean="0"/>
              <a:t>1 </a:t>
            </a:r>
          </a:p>
          <a:p>
            <a:pPr lvl="1"/>
            <a:r>
              <a:rPr lang="en-US" sz="2600" dirty="0" smtClean="0"/>
              <a:t>4/46 </a:t>
            </a:r>
            <a:r>
              <a:rPr lang="en-US" sz="2600" dirty="0"/>
              <a:t>scored at milestone </a:t>
            </a:r>
            <a:r>
              <a:rPr lang="en-US" sz="2600" dirty="0" smtClean="0"/>
              <a:t>2 </a:t>
            </a:r>
          </a:p>
          <a:p>
            <a:pPr lvl="1"/>
            <a:r>
              <a:rPr lang="en-US" sz="2600" dirty="0" smtClean="0"/>
              <a:t>20/46 </a:t>
            </a:r>
            <a:r>
              <a:rPr lang="en-US" sz="2600" dirty="0"/>
              <a:t>scored at milestone </a:t>
            </a:r>
            <a:r>
              <a:rPr lang="en-US" sz="2600" dirty="0" smtClean="0"/>
              <a:t>3</a:t>
            </a:r>
          </a:p>
          <a:p>
            <a:pPr lvl="1"/>
            <a:r>
              <a:rPr lang="en-US" sz="2600" dirty="0" smtClean="0"/>
              <a:t>13/46 </a:t>
            </a:r>
            <a:r>
              <a:rPr lang="en-US" sz="2600" dirty="0"/>
              <a:t>scored at the capstone level</a:t>
            </a:r>
            <a:r>
              <a:rPr lang="en-US" sz="2600" dirty="0" smtClean="0"/>
              <a:t>.</a:t>
            </a:r>
            <a:br>
              <a:rPr lang="en-US" sz="2600" dirty="0" smtClean="0"/>
            </a:br>
            <a:endParaRPr lang="en-US" sz="2600" dirty="0"/>
          </a:p>
          <a:p>
            <a:r>
              <a:rPr lang="en-US" sz="2800" dirty="0"/>
              <a:t>Second Assessment of learning goal 1</a:t>
            </a:r>
            <a:r>
              <a:rPr lang="en-US" sz="2800" dirty="0" smtClean="0"/>
              <a:t>:</a:t>
            </a:r>
          </a:p>
          <a:p>
            <a:pPr lvl="1"/>
            <a:r>
              <a:rPr lang="en-US" sz="2600" dirty="0" smtClean="0"/>
              <a:t>5/46 </a:t>
            </a:r>
            <a:r>
              <a:rPr lang="en-US" sz="2600" dirty="0"/>
              <a:t>scored below the </a:t>
            </a:r>
            <a:r>
              <a:rPr lang="en-US" sz="2600" dirty="0" smtClean="0"/>
              <a:t>benchmark </a:t>
            </a:r>
          </a:p>
          <a:p>
            <a:pPr lvl="1"/>
            <a:r>
              <a:rPr lang="en-US" sz="2600" dirty="0" smtClean="0"/>
              <a:t>6/46 </a:t>
            </a:r>
            <a:r>
              <a:rPr lang="en-US" sz="2600" dirty="0"/>
              <a:t>scored at milestone </a:t>
            </a:r>
            <a:r>
              <a:rPr lang="en-US" sz="2600" dirty="0" smtClean="0"/>
              <a:t>1 </a:t>
            </a:r>
          </a:p>
          <a:p>
            <a:pPr lvl="1"/>
            <a:r>
              <a:rPr lang="en-US" sz="2600" dirty="0" smtClean="0"/>
              <a:t>6/46 </a:t>
            </a:r>
            <a:r>
              <a:rPr lang="en-US" sz="2600" dirty="0"/>
              <a:t>scored at milestone </a:t>
            </a:r>
            <a:r>
              <a:rPr lang="en-US" sz="2600" dirty="0" smtClean="0"/>
              <a:t>2 </a:t>
            </a:r>
          </a:p>
          <a:p>
            <a:pPr lvl="1"/>
            <a:r>
              <a:rPr lang="en-US" sz="2600" dirty="0" smtClean="0"/>
              <a:t>18/46 </a:t>
            </a:r>
            <a:r>
              <a:rPr lang="en-US" sz="2600" dirty="0"/>
              <a:t>scored at milestone </a:t>
            </a:r>
            <a:r>
              <a:rPr lang="en-US" sz="2600" dirty="0" smtClean="0"/>
              <a:t>3</a:t>
            </a:r>
          </a:p>
          <a:p>
            <a:pPr lvl="1"/>
            <a:r>
              <a:rPr lang="en-US" sz="2600" dirty="0" smtClean="0"/>
              <a:t>11/46 </a:t>
            </a:r>
            <a:r>
              <a:rPr lang="en-US" sz="2600" dirty="0"/>
              <a:t>scored at the capstone level.</a:t>
            </a:r>
          </a:p>
          <a:p>
            <a:pPr marL="114300" indent="0">
              <a:buNone/>
            </a:pPr>
            <a:r>
              <a:rPr lang="en-US" dirty="0" smtClean="0"/>
              <a:t/>
            </a:r>
            <a:br>
              <a:rPr lang="en-US" dirty="0" smtClean="0"/>
            </a:br>
            <a:endParaRPr lang="en-US" dirty="0"/>
          </a:p>
        </p:txBody>
      </p:sp>
    </p:spTree>
    <p:extLst>
      <p:ext uri="{BB962C8B-B14F-4D97-AF65-F5344CB8AC3E}">
        <p14:creationId xmlns:p14="http://schemas.microsoft.com/office/powerpoint/2010/main" val="3697664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rgbClr val="FF6600"/>
                </a:solidFill>
              </a:rPr>
              <a:t>Overview </a:t>
            </a:r>
            <a:endParaRPr lang="en-US" dirty="0">
              <a:solidFill>
                <a:srgbClr val="FF6600"/>
              </a:solidFill>
            </a:endParaRPr>
          </a:p>
        </p:txBody>
      </p:sp>
      <p:sp>
        <p:nvSpPr>
          <p:cNvPr id="9" name="Content Placeholder 8"/>
          <p:cNvSpPr>
            <a:spLocks noGrp="1"/>
          </p:cNvSpPr>
          <p:nvPr>
            <p:ph idx="1"/>
          </p:nvPr>
        </p:nvSpPr>
        <p:spPr/>
        <p:txBody>
          <a:bodyPr>
            <a:normAutofit/>
          </a:bodyPr>
          <a:lstStyle/>
          <a:p>
            <a:r>
              <a:rPr lang="en-US" dirty="0" smtClean="0"/>
              <a:t>The GE committee ensures that the justifications you provide on the application are clearly reflected in your syllabus and assessment materials</a:t>
            </a:r>
          </a:p>
          <a:p>
            <a:r>
              <a:rPr lang="en-US" dirty="0" smtClean="0"/>
              <a:t>How do I do that?</a:t>
            </a:r>
          </a:p>
          <a:p>
            <a:pPr lvl="1"/>
            <a:r>
              <a:rPr lang="en-US" dirty="0" smtClean="0"/>
              <a:t> Include the the learning </a:t>
            </a:r>
            <a:r>
              <a:rPr lang="en-US" dirty="0"/>
              <a:t>o</a:t>
            </a:r>
            <a:r>
              <a:rPr lang="en-US" dirty="0" smtClean="0"/>
              <a:t>utcomes for your GE group on your syllabus</a:t>
            </a:r>
          </a:p>
          <a:p>
            <a:pPr lvl="1"/>
            <a:r>
              <a:rPr lang="en-US" dirty="0" smtClean="0"/>
              <a:t>Tie your justifications on the form to content in your syllabus and assessment materials</a:t>
            </a:r>
          </a:p>
          <a:p>
            <a:pPr lvl="2"/>
            <a:r>
              <a:rPr lang="en-US" dirty="0" smtClean="0"/>
              <a:t>For example, your syllabus could list specific readings, lecture topics, or essay prompts that clearly address the learning outcomes. Refer to these materials in your justifications on the form</a:t>
            </a:r>
          </a:p>
          <a:p>
            <a:endParaRPr lang="en-US" dirty="0" smtClean="0"/>
          </a:p>
          <a:p>
            <a:endParaRPr lang="en-US" dirty="0"/>
          </a:p>
        </p:txBody>
      </p:sp>
    </p:spTree>
    <p:extLst>
      <p:ext uri="{BB962C8B-B14F-4D97-AF65-F5344CB8AC3E}">
        <p14:creationId xmlns:p14="http://schemas.microsoft.com/office/powerpoint/2010/main" val="253527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Steps</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smtClean="0"/>
              <a:t>Increasing </a:t>
            </a:r>
            <a:r>
              <a:rPr lang="en-US" dirty="0"/>
              <a:t>the number of students performing at the milestone 3 and capstone levels is a priority.  The number of students performing at the capstone level was slightly lower for learning goal 1 that focuses on “correctly applying the basic concepts and forms of reasoning from the tradition or professional practice they studied to ethical issues that arise within those traditions or practices.”  </a:t>
            </a:r>
            <a:r>
              <a:rPr lang="en-US" dirty="0" smtClean="0"/>
              <a:t/>
            </a:r>
            <a:br>
              <a:rPr lang="en-US" dirty="0" smtClean="0"/>
            </a:br>
            <a:r>
              <a:rPr lang="en-US" dirty="0" smtClean="0"/>
              <a:t/>
            </a:r>
            <a:br>
              <a:rPr lang="en-US" dirty="0" smtClean="0"/>
            </a:br>
            <a:r>
              <a:rPr lang="en-US" dirty="0" smtClean="0"/>
              <a:t>In </a:t>
            </a:r>
            <a:r>
              <a:rPr lang="en-US" dirty="0"/>
              <a:t>future courses, the specific benchmarks will be communicated to students, and they will be told that their grades will reflect how well they meet those benchmarks.  Additionally, this initial assessment will provide examples that illustrate what it takes to achieve certain benchmarks.  In future courses, an example of performance at each benchmark will be provided to students.</a:t>
            </a:r>
            <a:endParaRPr lang="en-US" dirty="0"/>
          </a:p>
        </p:txBody>
      </p:sp>
    </p:spTree>
    <p:extLst>
      <p:ext uri="{BB962C8B-B14F-4D97-AF65-F5344CB8AC3E}">
        <p14:creationId xmlns:p14="http://schemas.microsoft.com/office/powerpoint/2010/main" val="1475098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315700"/>
            <a:ext cx="8042276" cy="1336956"/>
          </a:xfrm>
        </p:spPr>
        <p:txBody>
          <a:bodyPr>
            <a:noAutofit/>
          </a:bodyPr>
          <a:lstStyle/>
          <a:p>
            <a:r>
              <a:rPr lang="en-US" sz="4000" dirty="0" smtClean="0">
                <a:solidFill>
                  <a:srgbClr val="FF6600"/>
                </a:solidFill>
              </a:rPr>
              <a:t>What Materials do I need?</a:t>
            </a:r>
            <a:endParaRPr lang="en-US" sz="4000" dirty="0">
              <a:solidFill>
                <a:srgbClr val="FF6600"/>
              </a:solidFill>
            </a:endParaRPr>
          </a:p>
        </p:txBody>
      </p:sp>
      <p:sp>
        <p:nvSpPr>
          <p:cNvPr id="4" name="Text Placeholder 3"/>
          <p:cNvSpPr>
            <a:spLocks noGrp="1"/>
          </p:cNvSpPr>
          <p:nvPr>
            <p:ph type="body" idx="1"/>
          </p:nvPr>
        </p:nvSpPr>
        <p:spPr>
          <a:xfrm>
            <a:off x="549274" y="1169028"/>
            <a:ext cx="3840480" cy="490871"/>
          </a:xfrm>
        </p:spPr>
        <p:txBody>
          <a:bodyPr>
            <a:normAutofit/>
          </a:bodyPr>
          <a:lstStyle/>
          <a:p>
            <a:r>
              <a:rPr lang="en-US" dirty="0" smtClean="0"/>
              <a:t>For New GE Courses</a:t>
            </a:r>
            <a:endParaRPr lang="en-US" dirty="0"/>
          </a:p>
        </p:txBody>
      </p:sp>
      <p:sp>
        <p:nvSpPr>
          <p:cNvPr id="3" name="Content Placeholder 2"/>
          <p:cNvSpPr>
            <a:spLocks noGrp="1"/>
          </p:cNvSpPr>
          <p:nvPr>
            <p:ph sz="half" idx="2"/>
          </p:nvPr>
        </p:nvSpPr>
        <p:spPr>
          <a:xfrm>
            <a:off x="677332" y="1760679"/>
            <a:ext cx="3820055" cy="4810102"/>
          </a:xfrm>
        </p:spPr>
        <p:txBody>
          <a:bodyPr>
            <a:normAutofit/>
          </a:bodyPr>
          <a:lstStyle/>
          <a:p>
            <a:r>
              <a:rPr lang="en-US" sz="1700" dirty="0" smtClean="0"/>
              <a:t>The current criteria and learning outcomes for your GE Group (hyperlink?)</a:t>
            </a:r>
          </a:p>
          <a:p>
            <a:r>
              <a:rPr lang="en-US" sz="1700" dirty="0" smtClean="0"/>
              <a:t>The GE Assessment and Review Form for your GE Group</a:t>
            </a:r>
          </a:p>
          <a:p>
            <a:r>
              <a:rPr lang="en-US" sz="1700" dirty="0" smtClean="0"/>
              <a:t>Syllabus</a:t>
            </a:r>
          </a:p>
          <a:p>
            <a:pPr lvl="1"/>
            <a:r>
              <a:rPr lang="en-US" sz="1700" dirty="0" smtClean="0"/>
              <a:t>Tip: If starting from scratch, design your syllabus around the Learning Outcomes for your GE group</a:t>
            </a:r>
          </a:p>
          <a:p>
            <a:r>
              <a:rPr lang="en-US" sz="1700" dirty="0" smtClean="0"/>
              <a:t>Assessment materials tied to the GE learning outcomes</a:t>
            </a:r>
          </a:p>
          <a:p>
            <a:pPr lvl="1"/>
            <a:r>
              <a:rPr lang="en-US" sz="1700" dirty="0" smtClean="0"/>
              <a:t>Essay or homework prompts, exams, in class exercises, etc. </a:t>
            </a:r>
          </a:p>
          <a:p>
            <a:pPr lvl="1"/>
            <a:endParaRPr lang="en-US" dirty="0" smtClean="0"/>
          </a:p>
          <a:p>
            <a:pPr lvl="1"/>
            <a:endParaRPr lang="en-US" dirty="0" smtClean="0"/>
          </a:p>
          <a:p>
            <a:endParaRPr lang="en-US" dirty="0" smtClean="0"/>
          </a:p>
          <a:p>
            <a:endParaRPr lang="en-US" dirty="0" smtClean="0"/>
          </a:p>
          <a:p>
            <a:endParaRPr lang="en-US" dirty="0" smtClean="0"/>
          </a:p>
          <a:p>
            <a:endParaRPr lang="en-US" dirty="0" smtClean="0"/>
          </a:p>
          <a:p>
            <a:pPr lvl="2"/>
            <a:endParaRPr lang="en-US" dirty="0"/>
          </a:p>
        </p:txBody>
      </p:sp>
      <p:sp>
        <p:nvSpPr>
          <p:cNvPr id="5" name="Text Placeholder 4"/>
          <p:cNvSpPr>
            <a:spLocks noGrp="1"/>
          </p:cNvSpPr>
          <p:nvPr>
            <p:ph type="body" sz="quarter" idx="3"/>
          </p:nvPr>
        </p:nvSpPr>
        <p:spPr>
          <a:xfrm>
            <a:off x="4751070" y="1148872"/>
            <a:ext cx="3840480" cy="511027"/>
          </a:xfrm>
        </p:spPr>
        <p:txBody>
          <a:bodyPr>
            <a:normAutofit/>
          </a:bodyPr>
          <a:lstStyle/>
          <a:p>
            <a:r>
              <a:rPr lang="en-US" dirty="0" smtClean="0"/>
              <a:t>For Previously Approved Courses</a:t>
            </a:r>
            <a:endParaRPr lang="en-US" dirty="0"/>
          </a:p>
        </p:txBody>
      </p:sp>
      <p:sp>
        <p:nvSpPr>
          <p:cNvPr id="6" name="Content Placeholder 5"/>
          <p:cNvSpPr>
            <a:spLocks noGrp="1"/>
          </p:cNvSpPr>
          <p:nvPr>
            <p:ph sz="quarter" idx="4"/>
          </p:nvPr>
        </p:nvSpPr>
        <p:spPr>
          <a:xfrm>
            <a:off x="4608195" y="1755149"/>
            <a:ext cx="3840480" cy="4527921"/>
          </a:xfrm>
        </p:spPr>
        <p:txBody>
          <a:bodyPr>
            <a:normAutofit/>
          </a:bodyPr>
          <a:lstStyle/>
          <a:p>
            <a:r>
              <a:rPr lang="en-US" sz="1800" dirty="0" smtClean="0"/>
              <a:t>The current </a:t>
            </a:r>
            <a:r>
              <a:rPr lang="en-US" sz="1800" dirty="0"/>
              <a:t>criteria and learning outcomes for your GE </a:t>
            </a:r>
            <a:r>
              <a:rPr lang="en-US" sz="1800" dirty="0" smtClean="0"/>
              <a:t>group (hyperlink)</a:t>
            </a:r>
          </a:p>
          <a:p>
            <a:r>
              <a:rPr lang="en-US" sz="1800" dirty="0" smtClean="0"/>
              <a:t>The GE Assessment and Review Form (copies of previous applications for the course may also be helpful)</a:t>
            </a:r>
          </a:p>
          <a:p>
            <a:r>
              <a:rPr lang="en-US" sz="1800" dirty="0" smtClean="0"/>
              <a:t>Syllabus </a:t>
            </a:r>
          </a:p>
          <a:p>
            <a:r>
              <a:rPr lang="en-US" sz="1800" dirty="0"/>
              <a:t>Assessment materials tied to the GE learning outcomes</a:t>
            </a:r>
          </a:p>
          <a:p>
            <a:pPr lvl="1"/>
            <a:r>
              <a:rPr lang="en-US" dirty="0" smtClean="0"/>
              <a:t>Essay </a:t>
            </a:r>
            <a:r>
              <a:rPr lang="en-US" dirty="0"/>
              <a:t>or homework prompts, </a:t>
            </a:r>
            <a:r>
              <a:rPr lang="en-US" dirty="0" smtClean="0"/>
              <a:t>exams, </a:t>
            </a:r>
            <a:r>
              <a:rPr lang="en-US" dirty="0"/>
              <a:t>in class exercises, etc. </a:t>
            </a:r>
          </a:p>
        </p:txBody>
      </p:sp>
    </p:spTree>
    <p:extLst>
      <p:ext uri="{BB962C8B-B14F-4D97-AF65-F5344CB8AC3E}">
        <p14:creationId xmlns:p14="http://schemas.microsoft.com/office/powerpoint/2010/main" val="314352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53672"/>
            <a:ext cx="8042276" cy="1336956"/>
          </a:xfrm>
        </p:spPr>
        <p:txBody>
          <a:bodyPr>
            <a:normAutofit/>
          </a:bodyPr>
          <a:lstStyle/>
          <a:p>
            <a:r>
              <a:rPr lang="en-US" dirty="0" smtClean="0">
                <a:solidFill>
                  <a:srgbClr val="FF6600"/>
                </a:solidFill>
              </a:rPr>
              <a:t>Answering Parts I and II </a:t>
            </a:r>
            <a:endParaRPr lang="en-US" dirty="0">
              <a:solidFill>
                <a:srgbClr val="FF6600"/>
              </a:solidFill>
            </a:endParaRPr>
          </a:p>
        </p:txBody>
      </p:sp>
      <p:sp>
        <p:nvSpPr>
          <p:cNvPr id="3" name="Text Placeholder 2"/>
          <p:cNvSpPr>
            <a:spLocks noGrp="1"/>
          </p:cNvSpPr>
          <p:nvPr>
            <p:ph type="body" idx="1"/>
          </p:nvPr>
        </p:nvSpPr>
        <p:spPr/>
        <p:txBody>
          <a:bodyPr>
            <a:normAutofit/>
          </a:bodyPr>
          <a:lstStyle/>
          <a:p>
            <a:r>
              <a:rPr lang="en-US" dirty="0" smtClean="0"/>
              <a:t>Part I: Course Information</a:t>
            </a:r>
            <a:endParaRPr lang="en-US" dirty="0"/>
          </a:p>
        </p:txBody>
      </p:sp>
      <p:sp>
        <p:nvSpPr>
          <p:cNvPr id="4" name="Content Placeholder 3"/>
          <p:cNvSpPr>
            <a:spLocks noGrp="1"/>
          </p:cNvSpPr>
          <p:nvPr>
            <p:ph sz="half" idx="2"/>
          </p:nvPr>
        </p:nvSpPr>
        <p:spPr/>
        <p:txBody>
          <a:bodyPr>
            <a:normAutofit fontScale="92500"/>
          </a:bodyPr>
          <a:lstStyle/>
          <a:p>
            <a:r>
              <a:rPr lang="en-US" dirty="0" smtClean="0"/>
              <a:t>Fill in the basic course information</a:t>
            </a:r>
          </a:p>
          <a:p>
            <a:r>
              <a:rPr lang="en-US" dirty="0" smtClean="0"/>
              <a:t>The “justification” can be simple and  succinct</a:t>
            </a:r>
          </a:p>
          <a:p>
            <a:pPr lvl="1"/>
            <a:r>
              <a:rPr lang="en-US" dirty="0" smtClean="0"/>
              <a:t>Explain briefly how the course fits into the GE group</a:t>
            </a:r>
          </a:p>
          <a:p>
            <a:pPr lvl="1"/>
            <a:r>
              <a:rPr lang="en-US" dirty="0" smtClean="0"/>
              <a:t>If the course has more that 1 prerequisite, or is offered at the 400 level, explain how your course is foundational within the GE group</a:t>
            </a:r>
            <a:endParaRPr lang="en-US" dirty="0"/>
          </a:p>
        </p:txBody>
      </p:sp>
      <p:sp>
        <p:nvSpPr>
          <p:cNvPr id="5" name="Text Placeholder 4"/>
          <p:cNvSpPr>
            <a:spLocks noGrp="1"/>
          </p:cNvSpPr>
          <p:nvPr>
            <p:ph type="body" sz="quarter" idx="3"/>
          </p:nvPr>
        </p:nvSpPr>
        <p:spPr/>
        <p:txBody>
          <a:bodyPr>
            <a:normAutofit/>
          </a:bodyPr>
          <a:lstStyle/>
          <a:p>
            <a:r>
              <a:rPr lang="en-US" dirty="0" smtClean="0"/>
              <a:t>Part II: Endorsement/Approval</a:t>
            </a:r>
            <a:endParaRPr lang="en-US" dirty="0"/>
          </a:p>
        </p:txBody>
      </p:sp>
      <p:sp>
        <p:nvSpPr>
          <p:cNvPr id="6" name="Content Placeholder 5"/>
          <p:cNvSpPr>
            <a:spLocks noGrp="1"/>
          </p:cNvSpPr>
          <p:nvPr>
            <p:ph sz="quarter" idx="4"/>
          </p:nvPr>
        </p:nvSpPr>
        <p:spPr/>
        <p:txBody>
          <a:bodyPr/>
          <a:lstStyle/>
          <a:p>
            <a:r>
              <a:rPr lang="en-US" dirty="0" smtClean="0"/>
              <a:t>Get the required signatures</a:t>
            </a:r>
          </a:p>
          <a:p>
            <a:endParaRPr lang="en-US" dirty="0"/>
          </a:p>
        </p:txBody>
      </p:sp>
      <p:pic>
        <p:nvPicPr>
          <p:cNvPr id="7" name="Picture 6"/>
          <p:cNvPicPr>
            <a:picLocks noChangeAspect="1"/>
          </p:cNvPicPr>
          <p:nvPr/>
        </p:nvPicPr>
        <p:blipFill>
          <a:blip r:embed="rId2"/>
          <a:stretch>
            <a:fillRect/>
          </a:stretch>
        </p:blipFill>
        <p:spPr>
          <a:xfrm>
            <a:off x="4932481" y="3168327"/>
            <a:ext cx="2928983" cy="2860640"/>
          </a:xfrm>
          <a:prstGeom prst="rect">
            <a:avLst/>
          </a:prstGeom>
        </p:spPr>
      </p:pic>
    </p:spTree>
    <p:extLst>
      <p:ext uri="{BB962C8B-B14F-4D97-AF65-F5344CB8AC3E}">
        <p14:creationId xmlns:p14="http://schemas.microsoft.com/office/powerpoint/2010/main" val="1220621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322488"/>
            <a:ext cx="8042276" cy="880171"/>
          </a:xfrm>
        </p:spPr>
        <p:txBody>
          <a:bodyPr>
            <a:normAutofit/>
          </a:bodyPr>
          <a:lstStyle/>
          <a:p>
            <a:r>
              <a:rPr lang="en-US" dirty="0" smtClean="0">
                <a:solidFill>
                  <a:srgbClr val="FF6600"/>
                </a:solidFill>
              </a:rPr>
              <a:t>Answering Parts III and IV </a:t>
            </a:r>
            <a:endParaRPr lang="en-US" dirty="0">
              <a:solidFill>
                <a:srgbClr val="FF6600"/>
              </a:solidFill>
            </a:endParaRPr>
          </a:p>
        </p:txBody>
      </p:sp>
      <p:sp>
        <p:nvSpPr>
          <p:cNvPr id="6" name="Text Placeholder 5"/>
          <p:cNvSpPr>
            <a:spLocks noGrp="1"/>
          </p:cNvSpPr>
          <p:nvPr>
            <p:ph type="body" idx="1"/>
          </p:nvPr>
        </p:nvSpPr>
        <p:spPr/>
        <p:txBody>
          <a:bodyPr>
            <a:normAutofit fontScale="92500" lnSpcReduction="10000"/>
          </a:bodyPr>
          <a:lstStyle/>
          <a:p>
            <a:r>
              <a:rPr lang="en-US" dirty="0" smtClean="0"/>
              <a:t>Section III: Description and Purpose</a:t>
            </a:r>
            <a:endParaRPr lang="en-US" dirty="0"/>
          </a:p>
        </p:txBody>
      </p:sp>
      <p:sp>
        <p:nvSpPr>
          <p:cNvPr id="7" name="Content Placeholder 6"/>
          <p:cNvSpPr>
            <a:spLocks noGrp="1"/>
          </p:cNvSpPr>
          <p:nvPr>
            <p:ph sz="half" idx="2"/>
          </p:nvPr>
        </p:nvSpPr>
        <p:spPr/>
        <p:txBody>
          <a:bodyPr>
            <a:normAutofit/>
          </a:bodyPr>
          <a:lstStyle/>
          <a:p>
            <a:r>
              <a:rPr lang="en-US" dirty="0" smtClean="0"/>
              <a:t>Briefly describe how your course fits into the broader goals of General Education </a:t>
            </a:r>
          </a:p>
          <a:p>
            <a:pPr lvl="1"/>
            <a:r>
              <a:rPr lang="en-US" dirty="0"/>
              <a:t> Courses must be foundational, emphasize breadth, context, and connectedness; and relate course content to students’ future lives: See </a:t>
            </a:r>
            <a:r>
              <a:rPr lang="en-US" u="sng" dirty="0">
                <a:hlinkClick r:id="rId2"/>
              </a:rPr>
              <a:t>Preamble</a:t>
            </a:r>
            <a:endParaRPr lang="en-US" u="sng" dirty="0"/>
          </a:p>
          <a:p>
            <a:pPr lvl="1"/>
            <a:endParaRPr lang="en-US" dirty="0" smtClean="0"/>
          </a:p>
          <a:p>
            <a:pPr marL="0" indent="0">
              <a:buNone/>
            </a:pPr>
            <a:endParaRPr lang="en-US" dirty="0"/>
          </a:p>
        </p:txBody>
      </p:sp>
      <p:sp>
        <p:nvSpPr>
          <p:cNvPr id="8" name="Text Placeholder 7"/>
          <p:cNvSpPr>
            <a:spLocks noGrp="1"/>
          </p:cNvSpPr>
          <p:nvPr>
            <p:ph type="body" sz="quarter" idx="3"/>
          </p:nvPr>
        </p:nvSpPr>
        <p:spPr>
          <a:xfrm>
            <a:off x="4751070" y="1171032"/>
            <a:ext cx="3840480" cy="750887"/>
          </a:xfrm>
        </p:spPr>
        <p:txBody>
          <a:bodyPr/>
          <a:lstStyle/>
          <a:p>
            <a:r>
              <a:rPr lang="en-US" dirty="0" smtClean="0"/>
              <a:t>Section IV: Criteria</a:t>
            </a:r>
            <a:endParaRPr lang="en-US" dirty="0"/>
          </a:p>
        </p:txBody>
      </p:sp>
      <p:sp>
        <p:nvSpPr>
          <p:cNvPr id="9" name="Content Placeholder 8"/>
          <p:cNvSpPr>
            <a:spLocks noGrp="1"/>
          </p:cNvSpPr>
          <p:nvPr>
            <p:ph sz="quarter" idx="4"/>
          </p:nvPr>
        </p:nvSpPr>
        <p:spPr/>
        <p:txBody>
          <a:bodyPr>
            <a:normAutofit lnSpcReduction="10000"/>
          </a:bodyPr>
          <a:lstStyle/>
          <a:p>
            <a:r>
              <a:rPr lang="en-US" dirty="0" smtClean="0"/>
              <a:t>Explain how your course meets the specific criteria for your GE group</a:t>
            </a:r>
          </a:p>
          <a:p>
            <a:pPr lvl="1"/>
            <a:r>
              <a:rPr lang="en-US" dirty="0" smtClean="0"/>
              <a:t>Tip: Tie your rationales to items we can see on your syllabus (e.g. Lecture topics, homework assignments, discussion questions, etc., that are tied to the criteria and learning outcomes) </a:t>
            </a:r>
          </a:p>
          <a:p>
            <a:endParaRPr lang="en-US" dirty="0"/>
          </a:p>
        </p:txBody>
      </p:sp>
    </p:spTree>
    <p:extLst>
      <p:ext uri="{BB962C8B-B14F-4D97-AF65-F5344CB8AC3E}">
        <p14:creationId xmlns:p14="http://schemas.microsoft.com/office/powerpoint/2010/main" val="1531282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smtClean="0"/>
              <a:t>Some Guiding </a:t>
            </a:r>
            <a:r>
              <a:rPr lang="en-US" altLang="en-US" dirty="0" smtClean="0"/>
              <a:t>Assumptions for Assessment…</a:t>
            </a:r>
            <a:endParaRPr lang="en-US" altLang="en-US" dirty="0" smtClean="0"/>
          </a:p>
        </p:txBody>
      </p:sp>
      <p:sp>
        <p:nvSpPr>
          <p:cNvPr id="3" name="Content Placeholder 2"/>
          <p:cNvSpPr>
            <a:spLocks noGrp="1"/>
          </p:cNvSpPr>
          <p:nvPr>
            <p:ph sz="half" idx="1"/>
          </p:nvPr>
        </p:nvSpPr>
        <p:spPr>
          <a:xfrm>
            <a:off x="356260" y="1778000"/>
            <a:ext cx="5511140" cy="5080000"/>
          </a:xfrm>
        </p:spPr>
        <p:txBody>
          <a:bodyPr>
            <a:normAutofit/>
          </a:bodyPr>
          <a:lstStyle/>
          <a:p>
            <a:pPr marL="365760" lvl="1" indent="-283464">
              <a:spcBef>
                <a:spcPts val="600"/>
              </a:spcBef>
              <a:buSzPct val="80000"/>
              <a:buFont typeface="Wingdings 2"/>
              <a:buChar char=""/>
              <a:defRPr/>
            </a:pPr>
            <a:r>
              <a:rPr lang="en-US" sz="2600" dirty="0" smtClean="0">
                <a:ea typeface="+mn-ea"/>
                <a:cs typeface="+mn-cs"/>
              </a:rPr>
              <a:t>Teaching and learning can be improved through systematic inquiry</a:t>
            </a:r>
          </a:p>
          <a:p>
            <a:pPr marL="365760" lvl="1" indent="-283464">
              <a:spcBef>
                <a:spcPts val="600"/>
              </a:spcBef>
              <a:buSzPct val="80000"/>
              <a:buFont typeface="Wingdings 2"/>
              <a:buChar char=""/>
              <a:defRPr/>
            </a:pPr>
            <a:r>
              <a:rPr lang="en-US" sz="2600" dirty="0" smtClean="0">
                <a:ea typeface="+mn-ea"/>
                <a:cs typeface="+mn-cs"/>
              </a:rPr>
              <a:t>Assessment </a:t>
            </a:r>
            <a:r>
              <a:rPr lang="en-US" sz="2600" dirty="0">
                <a:ea typeface="+mn-ea"/>
                <a:cs typeface="+mn-cs"/>
              </a:rPr>
              <a:t>is always a work in progress, and it’s ok if things don’t go </a:t>
            </a:r>
            <a:r>
              <a:rPr lang="en-US" sz="2600" dirty="0" smtClean="0">
                <a:ea typeface="+mn-ea"/>
                <a:cs typeface="+mn-cs"/>
              </a:rPr>
              <a:t>perfectly</a:t>
            </a:r>
          </a:p>
          <a:p>
            <a:pPr marL="365760" lvl="1" indent="-283464">
              <a:spcBef>
                <a:spcPts val="600"/>
              </a:spcBef>
              <a:buSzPct val="80000"/>
              <a:buFont typeface="Wingdings 2"/>
              <a:buChar char=""/>
              <a:defRPr/>
            </a:pPr>
            <a:r>
              <a:rPr lang="en-US" sz="2600" dirty="0" smtClean="0"/>
              <a:t>Assessment is </a:t>
            </a:r>
            <a:r>
              <a:rPr lang="en-US" sz="2600" dirty="0" smtClean="0"/>
              <a:t>not evaluating the instructor, and it’s not punitive</a:t>
            </a:r>
            <a:endParaRPr lang="en-US" sz="2600" dirty="0" smtClean="0"/>
          </a:p>
          <a:p>
            <a:pPr marL="365760" lvl="1" indent="-283464">
              <a:spcBef>
                <a:spcPts val="600"/>
              </a:spcBef>
              <a:buSzPct val="80000"/>
              <a:buFont typeface="Wingdings 2"/>
              <a:buChar char=""/>
              <a:defRPr/>
            </a:pPr>
            <a:r>
              <a:rPr lang="en-US" sz="2600" dirty="0" smtClean="0"/>
              <a:t>Goal of assessment </a:t>
            </a:r>
            <a:r>
              <a:rPr lang="en-US" sz="2600" dirty="0" smtClean="0"/>
              <a:t>reports:</a:t>
            </a:r>
            <a:endParaRPr lang="en-US" sz="2600" dirty="0"/>
          </a:p>
          <a:p>
            <a:pPr lvl="1">
              <a:defRPr/>
            </a:pPr>
            <a:r>
              <a:rPr lang="en-US" sz="2200" dirty="0" smtClean="0"/>
              <a:t>To demonstrate </a:t>
            </a:r>
            <a:r>
              <a:rPr lang="en-US" sz="2200" i="1" dirty="0" smtClean="0"/>
              <a:t>concerted effort </a:t>
            </a:r>
            <a:r>
              <a:rPr lang="en-US" sz="2200" dirty="0" smtClean="0"/>
              <a:t>to </a:t>
            </a:r>
            <a:r>
              <a:rPr lang="en-US" sz="2200" dirty="0" smtClean="0"/>
              <a:t>examine student outcomes and make </a:t>
            </a:r>
            <a:r>
              <a:rPr lang="en-US" sz="2200" i="1" dirty="0" smtClean="0"/>
              <a:t>appropriate adjustments </a:t>
            </a:r>
            <a:r>
              <a:rPr lang="en-US" sz="2200" dirty="0" smtClean="0"/>
              <a:t>to improve </a:t>
            </a:r>
            <a:r>
              <a:rPr lang="en-US" sz="2200" dirty="0" smtClean="0"/>
              <a:t>the course/program</a:t>
            </a:r>
            <a:endParaRPr lang="en-US" sz="2200" dirty="0" smtClean="0"/>
          </a:p>
          <a:p>
            <a:pPr lvl="1">
              <a:defRPr/>
            </a:pPr>
            <a:endParaRPr lang="en-US" dirty="0" smtClean="0"/>
          </a:p>
          <a:p>
            <a:pPr>
              <a:defRPr/>
            </a:pPr>
            <a:endParaRPr lang="en-US" dirty="0"/>
          </a:p>
        </p:txBody>
      </p:sp>
      <p:pic>
        <p:nvPicPr>
          <p:cNvPr id="9220" name="Picture 5"/>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971463" y="1871663"/>
            <a:ext cx="2870912" cy="262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832055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“Closing the Loop” in Assessment</a:t>
            </a:r>
          </a:p>
        </p:txBody>
      </p:sp>
      <p:sp>
        <p:nvSpPr>
          <p:cNvPr id="24579" name="Content Placeholder 2"/>
          <p:cNvSpPr>
            <a:spLocks noGrp="1"/>
          </p:cNvSpPr>
          <p:nvPr>
            <p:ph sz="half" idx="1"/>
          </p:nvPr>
        </p:nvSpPr>
        <p:spPr>
          <a:xfrm>
            <a:off x="685800" y="1828800"/>
            <a:ext cx="4114800" cy="4530725"/>
          </a:xfrm>
        </p:spPr>
        <p:txBody>
          <a:bodyPr/>
          <a:lstStyle/>
          <a:p>
            <a:pPr marL="514350" indent="-514350">
              <a:spcAft>
                <a:spcPts val="1200"/>
              </a:spcAft>
              <a:buFont typeface="+mj-lt"/>
              <a:buAutoNum type="arabicPeriod"/>
            </a:pPr>
            <a:r>
              <a:rPr lang="en-US" altLang="en-US" sz="3200" dirty="0" smtClean="0"/>
              <a:t>Identify outcomes</a:t>
            </a:r>
          </a:p>
          <a:p>
            <a:pPr marL="514350" indent="-514350">
              <a:spcAft>
                <a:spcPts val="1200"/>
              </a:spcAft>
              <a:buFont typeface="+mj-lt"/>
              <a:buAutoNum type="arabicPeriod"/>
            </a:pPr>
            <a:r>
              <a:rPr lang="en-US" altLang="en-US" sz="3200" dirty="0" smtClean="0"/>
              <a:t>Gather evidence</a:t>
            </a:r>
          </a:p>
          <a:p>
            <a:pPr marL="514350" indent="-514350">
              <a:spcAft>
                <a:spcPts val="1200"/>
              </a:spcAft>
              <a:buFont typeface="+mj-lt"/>
              <a:buAutoNum type="arabicPeriod"/>
            </a:pPr>
            <a:r>
              <a:rPr lang="en-US" altLang="en-US" sz="3200" dirty="0" smtClean="0"/>
              <a:t>Interpret evidence</a:t>
            </a:r>
          </a:p>
          <a:p>
            <a:pPr marL="514350" indent="-514350">
              <a:spcAft>
                <a:spcPts val="1200"/>
              </a:spcAft>
              <a:buFont typeface="+mj-lt"/>
              <a:buAutoNum type="arabicPeriod"/>
            </a:pPr>
            <a:r>
              <a:rPr lang="en-US" altLang="en-US" sz="3200" dirty="0" smtClean="0"/>
              <a:t>Implement change</a:t>
            </a:r>
          </a:p>
          <a:p>
            <a:pPr marL="514350" indent="-514350">
              <a:spcAft>
                <a:spcPts val="1200"/>
              </a:spcAft>
              <a:buFont typeface="+mj-lt"/>
              <a:buAutoNum type="arabicPeriod"/>
            </a:pPr>
            <a:r>
              <a:rPr lang="en-US" altLang="en-US" sz="3200" dirty="0" smtClean="0"/>
              <a:t>Gather evidence again</a:t>
            </a:r>
          </a:p>
        </p:txBody>
      </p:sp>
      <p:pic>
        <p:nvPicPr>
          <p:cNvPr id="45058" name="Picture 2" descr="The Assessment Cycle"/>
          <p:cNvPicPr>
            <a:picLocks noChangeAspect="1" noChangeArrowheads="1"/>
          </p:cNvPicPr>
          <p:nvPr/>
        </p:nvPicPr>
        <p:blipFill>
          <a:blip r:embed="rId2"/>
          <a:srcRect/>
          <a:stretch>
            <a:fillRect/>
          </a:stretch>
        </p:blipFill>
        <p:spPr bwMode="auto">
          <a:xfrm>
            <a:off x="4800600" y="1676400"/>
            <a:ext cx="4057650" cy="36671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4581" name="Rectangle 5"/>
          <p:cNvSpPr>
            <a:spLocks noChangeArrowheads="1"/>
          </p:cNvSpPr>
          <p:nvPr/>
        </p:nvSpPr>
        <p:spPr bwMode="auto">
          <a:xfrm>
            <a:off x="4536051" y="5486400"/>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sz="1200" b="1" dirty="0"/>
              <a:t>The Assessment Cycle</a:t>
            </a:r>
          </a:p>
          <a:p>
            <a:pPr eaLnBrk="1" hangingPunct="1"/>
            <a:r>
              <a:rPr lang="en-US" altLang="en-US" sz="1200" i="1" dirty="0"/>
              <a:t>From Maki, P. L. (2002). Developing an assessment plan to learn about learning. The Journal of Academic Librarianship.</a:t>
            </a:r>
            <a:endParaRPr lang="en-US" altLang="en-US" sz="1200" dirty="0"/>
          </a:p>
        </p:txBody>
      </p:sp>
    </p:spTree>
    <p:extLst>
      <p:ext uri="{BB962C8B-B14F-4D97-AF65-F5344CB8AC3E}">
        <p14:creationId xmlns:p14="http://schemas.microsoft.com/office/powerpoint/2010/main" val="4163496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6600"/>
                </a:solidFill>
              </a:rPr>
              <a:t>Answering Part V: </a:t>
            </a:r>
            <a:br>
              <a:rPr lang="en-US" dirty="0" smtClean="0">
                <a:solidFill>
                  <a:srgbClr val="FF6600"/>
                </a:solidFill>
              </a:rPr>
            </a:br>
            <a:r>
              <a:rPr lang="en-US" dirty="0" smtClean="0">
                <a:solidFill>
                  <a:srgbClr val="FF6600"/>
                </a:solidFill>
              </a:rPr>
              <a:t>Student Learning Goals </a:t>
            </a:r>
            <a:endParaRPr lang="en-US" dirty="0">
              <a:solidFill>
                <a:srgbClr val="FF6600"/>
              </a:solidFill>
            </a:endParaRPr>
          </a:p>
        </p:txBody>
      </p:sp>
      <p:sp>
        <p:nvSpPr>
          <p:cNvPr id="4" name="Text Placeholder 3"/>
          <p:cNvSpPr>
            <a:spLocks noGrp="1"/>
          </p:cNvSpPr>
          <p:nvPr>
            <p:ph type="body" idx="1"/>
          </p:nvPr>
        </p:nvSpPr>
        <p:spPr>
          <a:xfrm>
            <a:off x="549274" y="1453224"/>
            <a:ext cx="7896768" cy="750887"/>
          </a:xfrm>
        </p:spPr>
        <p:txBody>
          <a:bodyPr/>
          <a:lstStyle/>
          <a:p>
            <a:r>
              <a:rPr lang="en-US" dirty="0" smtClean="0"/>
              <a:t>Connect course </a:t>
            </a:r>
            <a:r>
              <a:rPr lang="en-US" dirty="0"/>
              <a:t>content to learning goals. </a:t>
            </a:r>
          </a:p>
        </p:txBody>
      </p:sp>
      <p:sp>
        <p:nvSpPr>
          <p:cNvPr id="10" name="Content Placeholder 9"/>
          <p:cNvSpPr>
            <a:spLocks noGrp="1"/>
          </p:cNvSpPr>
          <p:nvPr>
            <p:ph sz="half" idx="2"/>
          </p:nvPr>
        </p:nvSpPr>
        <p:spPr>
          <a:xfrm>
            <a:off x="725674" y="2347415"/>
            <a:ext cx="7865876" cy="3596185"/>
          </a:xfrm>
        </p:spPr>
        <p:txBody>
          <a:bodyPr/>
          <a:lstStyle/>
          <a:p>
            <a:pPr lvl="0"/>
            <a:r>
              <a:rPr lang="en-US" dirty="0" smtClean="0"/>
              <a:t>Example from Historical Studies: </a:t>
            </a:r>
            <a:r>
              <a:rPr lang="en-US" dirty="0"/>
              <a:t>Critically analyze and evaluate primary sources – such as texts, pictorial evidence, oral histories, music, and artifacts- within their respective historical contexts. </a:t>
            </a:r>
          </a:p>
          <a:p>
            <a:pPr lvl="1"/>
            <a:r>
              <a:rPr lang="en-US" dirty="0" smtClean="0"/>
              <a:t>Sample answer: Students are assigned weekly readings from primary sources, including _______and ________. They are introduced to historical context through assigned readings from their textbook and classroom lectures, which also introduce methods of critical analysis (see for example, sample lecture topics on the syllabus for weeks 1-4)</a:t>
            </a:r>
          </a:p>
        </p:txBody>
      </p:sp>
    </p:spTree>
    <p:extLst>
      <p:ext uri="{BB962C8B-B14F-4D97-AF65-F5344CB8AC3E}">
        <p14:creationId xmlns:p14="http://schemas.microsoft.com/office/powerpoint/2010/main" val="1420178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0"/>
            <a:ext cx="9144000" cy="6858000"/>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28675" name="Rectangle 3"/>
          <p:cNvSpPr>
            <a:spLocks noChangeArrowheads="1"/>
          </p:cNvSpPr>
          <p:nvPr/>
        </p:nvSpPr>
        <p:spPr bwMode="auto">
          <a:xfrm>
            <a:off x="2133600" y="381000"/>
            <a:ext cx="2286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28676" name="Rectangle 4"/>
          <p:cNvSpPr>
            <a:spLocks noChangeArrowheads="1"/>
          </p:cNvSpPr>
          <p:nvPr/>
        </p:nvSpPr>
        <p:spPr bwMode="auto">
          <a:xfrm>
            <a:off x="533400" y="6096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t>KNOWLEDGE</a:t>
            </a:r>
          </a:p>
        </p:txBody>
      </p:sp>
      <p:sp>
        <p:nvSpPr>
          <p:cNvPr id="28677" name="Rectangle 5"/>
          <p:cNvSpPr>
            <a:spLocks noChangeArrowheads="1"/>
          </p:cNvSpPr>
          <p:nvPr/>
        </p:nvSpPr>
        <p:spPr bwMode="auto">
          <a:xfrm>
            <a:off x="2057400" y="3048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t>COMPREHENSION</a:t>
            </a:r>
          </a:p>
        </p:txBody>
      </p:sp>
      <p:sp>
        <p:nvSpPr>
          <p:cNvPr id="28678" name="Rectangle 6"/>
          <p:cNvSpPr>
            <a:spLocks noChangeArrowheads="1"/>
          </p:cNvSpPr>
          <p:nvPr/>
        </p:nvSpPr>
        <p:spPr bwMode="auto">
          <a:xfrm>
            <a:off x="3733800" y="5334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t>APPLICATION</a:t>
            </a:r>
          </a:p>
        </p:txBody>
      </p:sp>
      <p:sp>
        <p:nvSpPr>
          <p:cNvPr id="28679" name="Rectangle 7"/>
          <p:cNvSpPr>
            <a:spLocks noChangeArrowheads="1"/>
          </p:cNvSpPr>
          <p:nvPr/>
        </p:nvSpPr>
        <p:spPr bwMode="auto">
          <a:xfrm>
            <a:off x="5181600" y="3048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t>ANALYSIS</a:t>
            </a:r>
          </a:p>
        </p:txBody>
      </p:sp>
      <p:sp>
        <p:nvSpPr>
          <p:cNvPr id="28680" name="Rectangle 8"/>
          <p:cNvSpPr>
            <a:spLocks noChangeArrowheads="1"/>
          </p:cNvSpPr>
          <p:nvPr/>
        </p:nvSpPr>
        <p:spPr bwMode="auto">
          <a:xfrm>
            <a:off x="6553200" y="5334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t>SYNTHESIS</a:t>
            </a:r>
          </a:p>
        </p:txBody>
      </p:sp>
      <p:sp>
        <p:nvSpPr>
          <p:cNvPr id="28681" name="Rectangle 9"/>
          <p:cNvSpPr>
            <a:spLocks noChangeArrowheads="1"/>
          </p:cNvSpPr>
          <p:nvPr/>
        </p:nvSpPr>
        <p:spPr bwMode="auto">
          <a:xfrm>
            <a:off x="8001000" y="381000"/>
            <a:ext cx="76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t>EVALUATION</a:t>
            </a:r>
          </a:p>
        </p:txBody>
      </p:sp>
      <p:sp>
        <p:nvSpPr>
          <p:cNvPr id="28682" name="Rectangle 10"/>
          <p:cNvSpPr>
            <a:spLocks noChangeArrowheads="1"/>
          </p:cNvSpPr>
          <p:nvPr/>
        </p:nvSpPr>
        <p:spPr bwMode="auto">
          <a:xfrm>
            <a:off x="533400" y="1371600"/>
            <a:ext cx="91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120000"/>
              </a:lnSpc>
              <a:spcBef>
                <a:spcPct val="0"/>
              </a:spcBef>
              <a:buClrTx/>
              <a:buSzTx/>
              <a:buFontTx/>
              <a:buNone/>
            </a:pPr>
            <a:r>
              <a:rPr lang="en-US" altLang="en-US" sz="1600" b="1"/>
              <a:t>Cite</a:t>
            </a:r>
          </a:p>
          <a:p>
            <a:pPr algn="ctr" eaLnBrk="1" hangingPunct="1">
              <a:lnSpc>
                <a:spcPct val="120000"/>
              </a:lnSpc>
              <a:spcBef>
                <a:spcPct val="0"/>
              </a:spcBef>
              <a:buClrTx/>
              <a:buSzTx/>
              <a:buFontTx/>
              <a:buNone/>
            </a:pPr>
            <a:r>
              <a:rPr lang="en-US" altLang="en-US" sz="1600" b="1"/>
              <a:t>Count</a:t>
            </a:r>
          </a:p>
          <a:p>
            <a:pPr algn="ctr" eaLnBrk="1" hangingPunct="1">
              <a:lnSpc>
                <a:spcPct val="120000"/>
              </a:lnSpc>
              <a:spcBef>
                <a:spcPct val="0"/>
              </a:spcBef>
              <a:buClrTx/>
              <a:buSzTx/>
              <a:buFontTx/>
              <a:buNone/>
            </a:pPr>
            <a:r>
              <a:rPr lang="en-US" altLang="en-US" sz="1600" b="1"/>
              <a:t>Define</a:t>
            </a:r>
          </a:p>
          <a:p>
            <a:pPr algn="ctr" eaLnBrk="1" hangingPunct="1">
              <a:lnSpc>
                <a:spcPct val="120000"/>
              </a:lnSpc>
              <a:spcBef>
                <a:spcPct val="0"/>
              </a:spcBef>
              <a:buClrTx/>
              <a:buSzTx/>
              <a:buFontTx/>
              <a:buNone/>
            </a:pPr>
            <a:r>
              <a:rPr lang="en-US" altLang="en-US" sz="1600" b="1"/>
              <a:t>Draw</a:t>
            </a:r>
          </a:p>
          <a:p>
            <a:pPr algn="ctr" eaLnBrk="1" hangingPunct="1">
              <a:lnSpc>
                <a:spcPct val="120000"/>
              </a:lnSpc>
              <a:spcBef>
                <a:spcPct val="0"/>
              </a:spcBef>
              <a:buClrTx/>
              <a:buSzTx/>
              <a:buFontTx/>
              <a:buNone/>
            </a:pPr>
            <a:r>
              <a:rPr lang="en-US" altLang="en-US" sz="1600" b="1"/>
              <a:t>Identify</a:t>
            </a:r>
          </a:p>
          <a:p>
            <a:pPr algn="ctr" eaLnBrk="1" hangingPunct="1">
              <a:lnSpc>
                <a:spcPct val="120000"/>
              </a:lnSpc>
              <a:spcBef>
                <a:spcPct val="0"/>
              </a:spcBef>
              <a:buClrTx/>
              <a:buSzTx/>
              <a:buFontTx/>
              <a:buNone/>
            </a:pPr>
            <a:r>
              <a:rPr lang="en-US" altLang="en-US" sz="1600" b="1"/>
              <a:t>List</a:t>
            </a:r>
          </a:p>
          <a:p>
            <a:pPr algn="ctr" eaLnBrk="1" hangingPunct="1">
              <a:lnSpc>
                <a:spcPct val="120000"/>
              </a:lnSpc>
              <a:spcBef>
                <a:spcPct val="0"/>
              </a:spcBef>
              <a:buClrTx/>
              <a:buSzTx/>
              <a:buFontTx/>
              <a:buNone/>
            </a:pPr>
            <a:r>
              <a:rPr lang="en-US" altLang="en-US" sz="1600" b="1"/>
              <a:t>Name</a:t>
            </a:r>
          </a:p>
          <a:p>
            <a:pPr algn="ctr" eaLnBrk="1" hangingPunct="1">
              <a:lnSpc>
                <a:spcPct val="120000"/>
              </a:lnSpc>
              <a:spcBef>
                <a:spcPct val="0"/>
              </a:spcBef>
              <a:buClrTx/>
              <a:buSzTx/>
              <a:buFontTx/>
              <a:buNone/>
            </a:pPr>
            <a:r>
              <a:rPr lang="en-US" altLang="en-US" sz="1600" b="1"/>
              <a:t>Point</a:t>
            </a:r>
          </a:p>
          <a:p>
            <a:pPr algn="ctr" eaLnBrk="1" hangingPunct="1">
              <a:lnSpc>
                <a:spcPct val="120000"/>
              </a:lnSpc>
              <a:spcBef>
                <a:spcPct val="0"/>
              </a:spcBef>
              <a:buClrTx/>
              <a:buSzTx/>
              <a:buFontTx/>
              <a:buNone/>
            </a:pPr>
            <a:r>
              <a:rPr lang="en-US" altLang="en-US" sz="1600" b="1"/>
              <a:t>Quote</a:t>
            </a:r>
          </a:p>
          <a:p>
            <a:pPr algn="ctr" eaLnBrk="1" hangingPunct="1">
              <a:lnSpc>
                <a:spcPct val="120000"/>
              </a:lnSpc>
              <a:spcBef>
                <a:spcPct val="0"/>
              </a:spcBef>
              <a:buClrTx/>
              <a:buSzTx/>
              <a:buFontTx/>
              <a:buNone/>
            </a:pPr>
            <a:r>
              <a:rPr lang="en-US" altLang="en-US" sz="1600" b="1"/>
              <a:t>Read</a:t>
            </a:r>
          </a:p>
          <a:p>
            <a:pPr algn="ctr" eaLnBrk="1" hangingPunct="1">
              <a:lnSpc>
                <a:spcPct val="120000"/>
              </a:lnSpc>
              <a:spcBef>
                <a:spcPct val="0"/>
              </a:spcBef>
              <a:buClrTx/>
              <a:buSzTx/>
              <a:buFontTx/>
              <a:buNone/>
            </a:pPr>
            <a:r>
              <a:rPr lang="en-US" altLang="en-US" sz="1600" b="1"/>
              <a:t>Recite</a:t>
            </a:r>
          </a:p>
          <a:p>
            <a:pPr algn="ctr" eaLnBrk="1" hangingPunct="1">
              <a:lnSpc>
                <a:spcPct val="120000"/>
              </a:lnSpc>
              <a:spcBef>
                <a:spcPct val="0"/>
              </a:spcBef>
              <a:buClrTx/>
              <a:buSzTx/>
              <a:buFontTx/>
              <a:buNone/>
            </a:pPr>
            <a:r>
              <a:rPr lang="en-US" altLang="en-US" sz="1600" b="1"/>
              <a:t>Record</a:t>
            </a:r>
          </a:p>
          <a:p>
            <a:pPr algn="ctr" eaLnBrk="1" hangingPunct="1">
              <a:lnSpc>
                <a:spcPct val="120000"/>
              </a:lnSpc>
              <a:spcBef>
                <a:spcPct val="0"/>
              </a:spcBef>
              <a:buClrTx/>
              <a:buSzTx/>
              <a:buFontTx/>
              <a:buNone/>
            </a:pPr>
            <a:r>
              <a:rPr lang="en-US" altLang="en-US" sz="1600" b="1"/>
              <a:t>Repeat</a:t>
            </a:r>
          </a:p>
          <a:p>
            <a:pPr algn="ctr" eaLnBrk="1" hangingPunct="1">
              <a:lnSpc>
                <a:spcPct val="120000"/>
              </a:lnSpc>
              <a:spcBef>
                <a:spcPct val="0"/>
              </a:spcBef>
              <a:buClrTx/>
              <a:buSzTx/>
              <a:buFontTx/>
              <a:buNone/>
            </a:pPr>
            <a:r>
              <a:rPr lang="en-US" altLang="en-US" sz="1600" b="1"/>
              <a:t>Select</a:t>
            </a:r>
          </a:p>
          <a:p>
            <a:pPr algn="ctr" eaLnBrk="1" hangingPunct="1">
              <a:lnSpc>
                <a:spcPct val="120000"/>
              </a:lnSpc>
              <a:spcBef>
                <a:spcPct val="0"/>
              </a:spcBef>
              <a:buClrTx/>
              <a:buSzTx/>
              <a:buFontTx/>
              <a:buNone/>
            </a:pPr>
            <a:r>
              <a:rPr lang="en-US" altLang="en-US" sz="1600" b="1"/>
              <a:t>State</a:t>
            </a:r>
          </a:p>
          <a:p>
            <a:pPr algn="ctr" eaLnBrk="1" hangingPunct="1">
              <a:lnSpc>
                <a:spcPct val="120000"/>
              </a:lnSpc>
              <a:spcBef>
                <a:spcPct val="0"/>
              </a:spcBef>
              <a:buClrTx/>
              <a:buSzTx/>
              <a:buFontTx/>
              <a:buNone/>
            </a:pPr>
            <a:r>
              <a:rPr lang="en-US" altLang="en-US" sz="1600" b="1"/>
              <a:t>Tabulate</a:t>
            </a:r>
          </a:p>
          <a:p>
            <a:pPr algn="ctr" eaLnBrk="1" hangingPunct="1">
              <a:lnSpc>
                <a:spcPct val="120000"/>
              </a:lnSpc>
              <a:spcBef>
                <a:spcPct val="0"/>
              </a:spcBef>
              <a:buClrTx/>
              <a:buSzTx/>
              <a:buFontTx/>
              <a:buNone/>
            </a:pPr>
            <a:r>
              <a:rPr lang="en-US" altLang="en-US" sz="1600" b="1"/>
              <a:t>Tell</a:t>
            </a:r>
          </a:p>
          <a:p>
            <a:pPr algn="ctr" eaLnBrk="1" hangingPunct="1">
              <a:lnSpc>
                <a:spcPct val="120000"/>
              </a:lnSpc>
              <a:spcBef>
                <a:spcPct val="0"/>
              </a:spcBef>
              <a:buClrTx/>
              <a:buSzTx/>
              <a:buFontTx/>
              <a:buNone/>
            </a:pPr>
            <a:r>
              <a:rPr lang="en-US" altLang="en-US" sz="1600" b="1"/>
              <a:t>Trace</a:t>
            </a:r>
          </a:p>
          <a:p>
            <a:pPr algn="ctr" eaLnBrk="1" hangingPunct="1">
              <a:lnSpc>
                <a:spcPct val="120000"/>
              </a:lnSpc>
              <a:spcBef>
                <a:spcPct val="0"/>
              </a:spcBef>
              <a:buClrTx/>
              <a:buSzTx/>
              <a:buFontTx/>
              <a:buNone/>
            </a:pPr>
            <a:r>
              <a:rPr lang="en-US" altLang="en-US" sz="1600" b="1"/>
              <a:t>Underline</a:t>
            </a:r>
          </a:p>
          <a:p>
            <a:pPr algn="ctr" eaLnBrk="1" hangingPunct="1">
              <a:lnSpc>
                <a:spcPct val="120000"/>
              </a:lnSpc>
              <a:spcBef>
                <a:spcPct val="0"/>
              </a:spcBef>
              <a:buClrTx/>
              <a:buSzTx/>
              <a:buFontTx/>
              <a:buNone/>
            </a:pPr>
            <a:endParaRPr lang="en-US" altLang="en-US" sz="1200"/>
          </a:p>
        </p:txBody>
      </p:sp>
      <p:sp>
        <p:nvSpPr>
          <p:cNvPr id="28683" name="Rectangle 11"/>
          <p:cNvSpPr>
            <a:spLocks noChangeArrowheads="1"/>
          </p:cNvSpPr>
          <p:nvPr/>
        </p:nvSpPr>
        <p:spPr bwMode="auto">
          <a:xfrm>
            <a:off x="1905000" y="1143000"/>
            <a:ext cx="91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120000"/>
              </a:lnSpc>
              <a:spcBef>
                <a:spcPct val="0"/>
              </a:spcBef>
              <a:buClrTx/>
              <a:buSzTx/>
              <a:buFontTx/>
              <a:buNone/>
            </a:pPr>
            <a:r>
              <a:rPr lang="en-US" altLang="en-US" sz="1600" b="1"/>
              <a:t>Associate</a:t>
            </a:r>
          </a:p>
          <a:p>
            <a:pPr algn="ctr" eaLnBrk="1" hangingPunct="1">
              <a:lnSpc>
                <a:spcPct val="120000"/>
              </a:lnSpc>
              <a:spcBef>
                <a:spcPct val="0"/>
              </a:spcBef>
              <a:buClrTx/>
              <a:buSzTx/>
              <a:buFontTx/>
              <a:buNone/>
            </a:pPr>
            <a:r>
              <a:rPr lang="en-US" altLang="en-US" sz="1600" b="1"/>
              <a:t>Classify</a:t>
            </a:r>
          </a:p>
          <a:p>
            <a:pPr algn="ctr" eaLnBrk="1" hangingPunct="1">
              <a:lnSpc>
                <a:spcPct val="120000"/>
              </a:lnSpc>
              <a:spcBef>
                <a:spcPct val="0"/>
              </a:spcBef>
              <a:buClrTx/>
              <a:buSzTx/>
              <a:buFontTx/>
              <a:buNone/>
            </a:pPr>
            <a:r>
              <a:rPr lang="en-US" altLang="en-US" sz="1600" b="1"/>
              <a:t>Compare</a:t>
            </a:r>
          </a:p>
          <a:p>
            <a:pPr algn="ctr" eaLnBrk="1" hangingPunct="1">
              <a:lnSpc>
                <a:spcPct val="120000"/>
              </a:lnSpc>
              <a:spcBef>
                <a:spcPct val="0"/>
              </a:spcBef>
              <a:buClrTx/>
              <a:buSzTx/>
              <a:buFontTx/>
              <a:buNone/>
            </a:pPr>
            <a:r>
              <a:rPr lang="en-US" altLang="en-US" sz="1600" b="1"/>
              <a:t>Compute</a:t>
            </a:r>
          </a:p>
          <a:p>
            <a:pPr algn="ctr" eaLnBrk="1" hangingPunct="1">
              <a:lnSpc>
                <a:spcPct val="120000"/>
              </a:lnSpc>
              <a:spcBef>
                <a:spcPct val="0"/>
              </a:spcBef>
              <a:buClrTx/>
              <a:buSzTx/>
              <a:buFontTx/>
              <a:buNone/>
            </a:pPr>
            <a:r>
              <a:rPr lang="en-US" altLang="en-US" sz="1600" b="1"/>
              <a:t>Contrast</a:t>
            </a:r>
          </a:p>
          <a:p>
            <a:pPr algn="ctr" eaLnBrk="1" hangingPunct="1">
              <a:lnSpc>
                <a:spcPct val="120000"/>
              </a:lnSpc>
              <a:spcBef>
                <a:spcPct val="0"/>
              </a:spcBef>
              <a:buClrTx/>
              <a:buSzTx/>
              <a:buFontTx/>
              <a:buNone/>
            </a:pPr>
            <a:r>
              <a:rPr lang="en-US" altLang="en-US" sz="1600" b="1"/>
              <a:t>Differentiate</a:t>
            </a:r>
          </a:p>
          <a:p>
            <a:pPr algn="ctr" eaLnBrk="1" hangingPunct="1">
              <a:lnSpc>
                <a:spcPct val="120000"/>
              </a:lnSpc>
              <a:spcBef>
                <a:spcPct val="0"/>
              </a:spcBef>
              <a:buClrTx/>
              <a:buSzTx/>
              <a:buFontTx/>
              <a:buNone/>
            </a:pPr>
            <a:r>
              <a:rPr lang="en-US" altLang="en-US" sz="1600" b="1"/>
              <a:t>Discuss</a:t>
            </a:r>
          </a:p>
          <a:p>
            <a:pPr algn="ctr" eaLnBrk="1" hangingPunct="1">
              <a:lnSpc>
                <a:spcPct val="120000"/>
              </a:lnSpc>
              <a:spcBef>
                <a:spcPct val="0"/>
              </a:spcBef>
              <a:buClrTx/>
              <a:buSzTx/>
              <a:buFontTx/>
              <a:buNone/>
            </a:pPr>
            <a:r>
              <a:rPr lang="en-US" altLang="en-US" sz="1600" b="1"/>
              <a:t>Distinguish</a:t>
            </a:r>
          </a:p>
          <a:p>
            <a:pPr algn="ctr" eaLnBrk="1" hangingPunct="1">
              <a:lnSpc>
                <a:spcPct val="120000"/>
              </a:lnSpc>
              <a:spcBef>
                <a:spcPct val="0"/>
              </a:spcBef>
              <a:buClrTx/>
              <a:buSzTx/>
              <a:buFontTx/>
              <a:buNone/>
            </a:pPr>
            <a:r>
              <a:rPr lang="en-US" altLang="en-US" sz="1600" b="1"/>
              <a:t>Estimate</a:t>
            </a:r>
          </a:p>
          <a:p>
            <a:pPr algn="ctr" eaLnBrk="1" hangingPunct="1">
              <a:lnSpc>
                <a:spcPct val="120000"/>
              </a:lnSpc>
              <a:spcBef>
                <a:spcPct val="0"/>
              </a:spcBef>
              <a:buClrTx/>
              <a:buSzTx/>
              <a:buFontTx/>
              <a:buNone/>
            </a:pPr>
            <a:r>
              <a:rPr lang="en-US" altLang="en-US" sz="1600" b="1"/>
              <a:t>Explain</a:t>
            </a:r>
          </a:p>
          <a:p>
            <a:pPr algn="ctr" eaLnBrk="1" hangingPunct="1">
              <a:lnSpc>
                <a:spcPct val="120000"/>
              </a:lnSpc>
              <a:spcBef>
                <a:spcPct val="0"/>
              </a:spcBef>
              <a:buClrTx/>
              <a:buSzTx/>
              <a:buFontTx/>
              <a:buNone/>
            </a:pPr>
            <a:r>
              <a:rPr lang="en-US" altLang="en-US" sz="1600" b="1"/>
              <a:t>Express</a:t>
            </a:r>
          </a:p>
          <a:p>
            <a:pPr algn="ctr" eaLnBrk="1" hangingPunct="1">
              <a:lnSpc>
                <a:spcPct val="120000"/>
              </a:lnSpc>
              <a:spcBef>
                <a:spcPct val="0"/>
              </a:spcBef>
              <a:buClrTx/>
              <a:buSzTx/>
              <a:buFontTx/>
              <a:buNone/>
            </a:pPr>
            <a:r>
              <a:rPr lang="en-US" altLang="en-US" sz="1600" b="1"/>
              <a:t>Extrapolate</a:t>
            </a:r>
          </a:p>
          <a:p>
            <a:pPr algn="ctr" eaLnBrk="1" hangingPunct="1">
              <a:lnSpc>
                <a:spcPct val="120000"/>
              </a:lnSpc>
              <a:spcBef>
                <a:spcPct val="0"/>
              </a:spcBef>
              <a:buClrTx/>
              <a:buSzTx/>
              <a:buFontTx/>
              <a:buNone/>
            </a:pPr>
            <a:r>
              <a:rPr lang="en-US" altLang="en-US" sz="1600" b="1"/>
              <a:t>Interpolate</a:t>
            </a:r>
          </a:p>
          <a:p>
            <a:pPr algn="ctr" eaLnBrk="1" hangingPunct="1">
              <a:lnSpc>
                <a:spcPct val="120000"/>
              </a:lnSpc>
              <a:spcBef>
                <a:spcPct val="0"/>
              </a:spcBef>
              <a:buClrTx/>
              <a:buSzTx/>
              <a:buFontTx/>
              <a:buNone/>
            </a:pPr>
            <a:r>
              <a:rPr lang="en-US" altLang="en-US" sz="1600" b="1"/>
              <a:t>Locate</a:t>
            </a:r>
          </a:p>
          <a:p>
            <a:pPr algn="ctr" eaLnBrk="1" hangingPunct="1">
              <a:lnSpc>
                <a:spcPct val="120000"/>
              </a:lnSpc>
              <a:spcBef>
                <a:spcPct val="0"/>
              </a:spcBef>
              <a:buClrTx/>
              <a:buSzTx/>
              <a:buFontTx/>
              <a:buNone/>
            </a:pPr>
            <a:r>
              <a:rPr lang="en-US" altLang="en-US" sz="1600" b="1"/>
              <a:t>Predict</a:t>
            </a:r>
          </a:p>
          <a:p>
            <a:pPr algn="ctr" eaLnBrk="1" hangingPunct="1">
              <a:lnSpc>
                <a:spcPct val="120000"/>
              </a:lnSpc>
              <a:spcBef>
                <a:spcPct val="0"/>
              </a:spcBef>
              <a:buClrTx/>
              <a:buSzTx/>
              <a:buFontTx/>
              <a:buNone/>
            </a:pPr>
            <a:r>
              <a:rPr lang="en-US" altLang="en-US" sz="1600" b="1"/>
              <a:t>Report</a:t>
            </a:r>
          </a:p>
          <a:p>
            <a:pPr algn="ctr" eaLnBrk="1" hangingPunct="1">
              <a:lnSpc>
                <a:spcPct val="120000"/>
              </a:lnSpc>
              <a:spcBef>
                <a:spcPct val="0"/>
              </a:spcBef>
              <a:buClrTx/>
              <a:buSzTx/>
              <a:buFontTx/>
              <a:buNone/>
            </a:pPr>
            <a:r>
              <a:rPr lang="en-US" altLang="en-US" sz="1600" b="1"/>
              <a:t>Restate</a:t>
            </a:r>
          </a:p>
          <a:p>
            <a:pPr algn="ctr" eaLnBrk="1" hangingPunct="1">
              <a:lnSpc>
                <a:spcPct val="120000"/>
              </a:lnSpc>
              <a:spcBef>
                <a:spcPct val="0"/>
              </a:spcBef>
              <a:buClrTx/>
              <a:buSzTx/>
              <a:buFontTx/>
              <a:buNone/>
            </a:pPr>
            <a:r>
              <a:rPr lang="en-US" altLang="en-US" sz="1600" b="1"/>
              <a:t>Review</a:t>
            </a:r>
          </a:p>
          <a:p>
            <a:pPr algn="ctr" eaLnBrk="1" hangingPunct="1">
              <a:lnSpc>
                <a:spcPct val="120000"/>
              </a:lnSpc>
              <a:spcBef>
                <a:spcPct val="0"/>
              </a:spcBef>
              <a:buClrTx/>
              <a:buSzTx/>
              <a:buFontTx/>
              <a:buNone/>
            </a:pPr>
            <a:r>
              <a:rPr lang="en-US" altLang="en-US" sz="1600" b="1"/>
              <a:t>Tell</a:t>
            </a:r>
          </a:p>
          <a:p>
            <a:pPr algn="ctr" eaLnBrk="1" hangingPunct="1">
              <a:lnSpc>
                <a:spcPct val="120000"/>
              </a:lnSpc>
              <a:spcBef>
                <a:spcPct val="0"/>
              </a:spcBef>
              <a:buClrTx/>
              <a:buSzTx/>
              <a:buFontTx/>
              <a:buNone/>
            </a:pPr>
            <a:r>
              <a:rPr lang="en-US" altLang="en-US" sz="1600" b="1"/>
              <a:t>Translate</a:t>
            </a:r>
            <a:endParaRPr lang="en-US" altLang="en-US" sz="1200"/>
          </a:p>
        </p:txBody>
      </p:sp>
      <p:sp>
        <p:nvSpPr>
          <p:cNvPr id="28684" name="Rectangle 12"/>
          <p:cNvSpPr>
            <a:spLocks noChangeArrowheads="1"/>
          </p:cNvSpPr>
          <p:nvPr/>
        </p:nvSpPr>
        <p:spPr bwMode="auto">
          <a:xfrm>
            <a:off x="3505200" y="1371600"/>
            <a:ext cx="91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600" b="1"/>
              <a:t>Apply</a:t>
            </a:r>
          </a:p>
          <a:p>
            <a:pPr algn="ctr" eaLnBrk="1" hangingPunct="1">
              <a:spcBef>
                <a:spcPct val="0"/>
              </a:spcBef>
              <a:buClrTx/>
              <a:buSzTx/>
              <a:buFontTx/>
              <a:buNone/>
            </a:pPr>
            <a:r>
              <a:rPr lang="en-US" altLang="en-US" sz="1600" b="1"/>
              <a:t>Calculate</a:t>
            </a:r>
          </a:p>
          <a:p>
            <a:pPr algn="ctr" eaLnBrk="1" hangingPunct="1">
              <a:spcBef>
                <a:spcPct val="0"/>
              </a:spcBef>
              <a:buClrTx/>
              <a:buSzTx/>
              <a:buFontTx/>
              <a:buNone/>
            </a:pPr>
            <a:r>
              <a:rPr lang="en-US" altLang="en-US" sz="1600" b="1"/>
              <a:t>Classify</a:t>
            </a:r>
          </a:p>
          <a:p>
            <a:pPr algn="ctr" eaLnBrk="1" hangingPunct="1">
              <a:spcBef>
                <a:spcPct val="0"/>
              </a:spcBef>
              <a:buClrTx/>
              <a:buSzTx/>
              <a:buFontTx/>
              <a:buNone/>
            </a:pPr>
            <a:r>
              <a:rPr lang="en-US" altLang="en-US" sz="1600" b="1"/>
              <a:t>Demonstrate</a:t>
            </a:r>
          </a:p>
          <a:p>
            <a:pPr algn="ctr" eaLnBrk="1" hangingPunct="1">
              <a:spcBef>
                <a:spcPct val="0"/>
              </a:spcBef>
              <a:buClrTx/>
              <a:buSzTx/>
              <a:buFontTx/>
              <a:buNone/>
            </a:pPr>
            <a:r>
              <a:rPr lang="en-US" altLang="en-US" sz="1600" b="1"/>
              <a:t>Determine</a:t>
            </a:r>
          </a:p>
          <a:p>
            <a:pPr algn="ctr" eaLnBrk="1" hangingPunct="1">
              <a:spcBef>
                <a:spcPct val="0"/>
              </a:spcBef>
              <a:buClrTx/>
              <a:buSzTx/>
              <a:buFontTx/>
              <a:buNone/>
            </a:pPr>
            <a:r>
              <a:rPr lang="en-US" altLang="en-US" sz="1600" b="1"/>
              <a:t>Dramatize</a:t>
            </a:r>
          </a:p>
          <a:p>
            <a:pPr algn="ctr" eaLnBrk="1" hangingPunct="1">
              <a:spcBef>
                <a:spcPct val="0"/>
              </a:spcBef>
              <a:buClrTx/>
              <a:buSzTx/>
              <a:buFontTx/>
              <a:buNone/>
            </a:pPr>
            <a:r>
              <a:rPr lang="en-US" altLang="en-US" sz="1600" b="1"/>
              <a:t>Employ</a:t>
            </a:r>
          </a:p>
          <a:p>
            <a:pPr algn="ctr" eaLnBrk="1" hangingPunct="1">
              <a:spcBef>
                <a:spcPct val="0"/>
              </a:spcBef>
              <a:buClrTx/>
              <a:buSzTx/>
              <a:buFontTx/>
              <a:buNone/>
            </a:pPr>
            <a:r>
              <a:rPr lang="en-US" altLang="en-US" sz="1600" b="1"/>
              <a:t>Examine</a:t>
            </a:r>
          </a:p>
          <a:p>
            <a:pPr algn="ctr" eaLnBrk="1" hangingPunct="1">
              <a:spcBef>
                <a:spcPct val="0"/>
              </a:spcBef>
              <a:buClrTx/>
              <a:buSzTx/>
              <a:buFontTx/>
              <a:buNone/>
            </a:pPr>
            <a:r>
              <a:rPr lang="en-US" altLang="en-US" sz="1600" b="1"/>
              <a:t>Illustrate</a:t>
            </a:r>
          </a:p>
          <a:p>
            <a:pPr algn="ctr" eaLnBrk="1" hangingPunct="1">
              <a:spcBef>
                <a:spcPct val="0"/>
              </a:spcBef>
              <a:buClrTx/>
              <a:buSzTx/>
              <a:buFontTx/>
              <a:buNone/>
            </a:pPr>
            <a:r>
              <a:rPr lang="en-US" altLang="en-US" sz="1600" b="1"/>
              <a:t>Interpret</a:t>
            </a:r>
          </a:p>
          <a:p>
            <a:pPr algn="ctr" eaLnBrk="1" hangingPunct="1">
              <a:spcBef>
                <a:spcPct val="0"/>
              </a:spcBef>
              <a:buClrTx/>
              <a:buSzTx/>
              <a:buFontTx/>
              <a:buNone/>
            </a:pPr>
            <a:r>
              <a:rPr lang="en-US" altLang="en-US" sz="1600" b="1"/>
              <a:t>Locate</a:t>
            </a:r>
          </a:p>
          <a:p>
            <a:pPr algn="ctr" eaLnBrk="1" hangingPunct="1">
              <a:spcBef>
                <a:spcPct val="0"/>
              </a:spcBef>
              <a:buClrTx/>
              <a:buSzTx/>
              <a:buFontTx/>
              <a:buNone/>
            </a:pPr>
            <a:r>
              <a:rPr lang="en-US" altLang="en-US" sz="1600" b="1"/>
              <a:t>Operate</a:t>
            </a:r>
          </a:p>
          <a:p>
            <a:pPr algn="ctr" eaLnBrk="1" hangingPunct="1">
              <a:spcBef>
                <a:spcPct val="0"/>
              </a:spcBef>
              <a:buClrTx/>
              <a:buSzTx/>
              <a:buFontTx/>
              <a:buNone/>
            </a:pPr>
            <a:r>
              <a:rPr lang="en-US" altLang="en-US" sz="1600" b="1"/>
              <a:t>Order</a:t>
            </a:r>
          </a:p>
          <a:p>
            <a:pPr algn="ctr" eaLnBrk="1" hangingPunct="1">
              <a:spcBef>
                <a:spcPct val="0"/>
              </a:spcBef>
              <a:buClrTx/>
              <a:buSzTx/>
              <a:buFontTx/>
              <a:buNone/>
            </a:pPr>
            <a:r>
              <a:rPr lang="en-US" altLang="en-US" sz="1600" b="1"/>
              <a:t>Practice</a:t>
            </a:r>
          </a:p>
          <a:p>
            <a:pPr algn="ctr" eaLnBrk="1" hangingPunct="1">
              <a:spcBef>
                <a:spcPct val="0"/>
              </a:spcBef>
              <a:buClrTx/>
              <a:buSzTx/>
              <a:buFontTx/>
              <a:buNone/>
            </a:pPr>
            <a:r>
              <a:rPr lang="en-US" altLang="en-US" sz="1600" b="1"/>
              <a:t>Report</a:t>
            </a:r>
          </a:p>
          <a:p>
            <a:pPr algn="ctr" eaLnBrk="1" hangingPunct="1">
              <a:spcBef>
                <a:spcPct val="0"/>
              </a:spcBef>
              <a:buClrTx/>
              <a:buSzTx/>
              <a:buFontTx/>
              <a:buNone/>
            </a:pPr>
            <a:r>
              <a:rPr lang="en-US" altLang="en-US" sz="1600" b="1"/>
              <a:t>Restructure</a:t>
            </a:r>
          </a:p>
          <a:p>
            <a:pPr algn="ctr" eaLnBrk="1" hangingPunct="1">
              <a:spcBef>
                <a:spcPct val="0"/>
              </a:spcBef>
              <a:buClrTx/>
              <a:buSzTx/>
              <a:buFontTx/>
              <a:buNone/>
            </a:pPr>
            <a:r>
              <a:rPr lang="en-US" altLang="en-US" sz="1600" b="1"/>
              <a:t>Schedule</a:t>
            </a:r>
          </a:p>
          <a:p>
            <a:pPr algn="ctr" eaLnBrk="1" hangingPunct="1">
              <a:spcBef>
                <a:spcPct val="0"/>
              </a:spcBef>
              <a:buClrTx/>
              <a:buSzTx/>
              <a:buFontTx/>
              <a:buNone/>
            </a:pPr>
            <a:r>
              <a:rPr lang="en-US" altLang="en-US" sz="1600" b="1"/>
              <a:t>Sketch</a:t>
            </a:r>
          </a:p>
          <a:p>
            <a:pPr algn="ctr" eaLnBrk="1" hangingPunct="1">
              <a:spcBef>
                <a:spcPct val="0"/>
              </a:spcBef>
              <a:buClrTx/>
              <a:buSzTx/>
              <a:buFontTx/>
              <a:buNone/>
            </a:pPr>
            <a:r>
              <a:rPr lang="en-US" altLang="en-US" sz="1600" b="1"/>
              <a:t>Solve</a:t>
            </a:r>
          </a:p>
          <a:p>
            <a:pPr algn="ctr" eaLnBrk="1" hangingPunct="1">
              <a:spcBef>
                <a:spcPct val="0"/>
              </a:spcBef>
              <a:buClrTx/>
              <a:buSzTx/>
              <a:buFontTx/>
              <a:buNone/>
            </a:pPr>
            <a:r>
              <a:rPr lang="en-US" altLang="en-US" sz="1600" b="1"/>
              <a:t>Translate</a:t>
            </a:r>
          </a:p>
          <a:p>
            <a:pPr algn="ctr" eaLnBrk="1" hangingPunct="1">
              <a:spcBef>
                <a:spcPct val="0"/>
              </a:spcBef>
              <a:buClrTx/>
              <a:buSzTx/>
              <a:buFontTx/>
              <a:buNone/>
            </a:pPr>
            <a:r>
              <a:rPr lang="en-US" altLang="en-US" sz="1600" b="1"/>
              <a:t>Use</a:t>
            </a:r>
          </a:p>
          <a:p>
            <a:pPr algn="ctr" eaLnBrk="1" hangingPunct="1">
              <a:spcBef>
                <a:spcPct val="0"/>
              </a:spcBef>
              <a:buClrTx/>
              <a:buSzTx/>
              <a:buFontTx/>
              <a:buNone/>
            </a:pPr>
            <a:r>
              <a:rPr lang="en-US" altLang="en-US" sz="1600" b="1"/>
              <a:t>Write</a:t>
            </a:r>
            <a:endParaRPr lang="en-US" altLang="en-US" sz="1200"/>
          </a:p>
        </p:txBody>
      </p:sp>
      <p:sp>
        <p:nvSpPr>
          <p:cNvPr id="28685" name="Rectangle 13"/>
          <p:cNvSpPr>
            <a:spLocks noChangeArrowheads="1"/>
          </p:cNvSpPr>
          <p:nvPr/>
        </p:nvSpPr>
        <p:spPr bwMode="auto">
          <a:xfrm>
            <a:off x="5181600" y="1219200"/>
            <a:ext cx="91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120000"/>
              </a:lnSpc>
              <a:spcBef>
                <a:spcPct val="0"/>
              </a:spcBef>
              <a:buClrTx/>
              <a:buSzTx/>
              <a:buFontTx/>
              <a:buNone/>
            </a:pPr>
            <a:r>
              <a:rPr lang="en-US" altLang="en-US" sz="1600" b="1"/>
              <a:t>Analyze</a:t>
            </a:r>
          </a:p>
          <a:p>
            <a:pPr algn="ctr" eaLnBrk="1" hangingPunct="1">
              <a:lnSpc>
                <a:spcPct val="120000"/>
              </a:lnSpc>
              <a:spcBef>
                <a:spcPct val="0"/>
              </a:spcBef>
              <a:buClrTx/>
              <a:buSzTx/>
              <a:buFontTx/>
              <a:buNone/>
            </a:pPr>
            <a:r>
              <a:rPr lang="en-US" altLang="en-US" sz="1600" b="1"/>
              <a:t>Appraise</a:t>
            </a:r>
          </a:p>
          <a:p>
            <a:pPr algn="ctr" eaLnBrk="1" hangingPunct="1">
              <a:lnSpc>
                <a:spcPct val="120000"/>
              </a:lnSpc>
              <a:spcBef>
                <a:spcPct val="0"/>
              </a:spcBef>
              <a:buClrTx/>
              <a:buSzTx/>
              <a:buFontTx/>
              <a:buNone/>
            </a:pPr>
            <a:r>
              <a:rPr lang="en-US" altLang="en-US" sz="1600" b="1"/>
              <a:t>Calculate</a:t>
            </a:r>
          </a:p>
          <a:p>
            <a:pPr algn="ctr" eaLnBrk="1" hangingPunct="1">
              <a:lnSpc>
                <a:spcPct val="120000"/>
              </a:lnSpc>
              <a:spcBef>
                <a:spcPct val="0"/>
              </a:spcBef>
              <a:buClrTx/>
              <a:buSzTx/>
              <a:buFontTx/>
              <a:buNone/>
            </a:pPr>
            <a:r>
              <a:rPr lang="en-US" altLang="en-US" sz="1600" b="1"/>
              <a:t>Categorize</a:t>
            </a:r>
          </a:p>
          <a:p>
            <a:pPr algn="ctr" eaLnBrk="1" hangingPunct="1">
              <a:lnSpc>
                <a:spcPct val="120000"/>
              </a:lnSpc>
              <a:spcBef>
                <a:spcPct val="0"/>
              </a:spcBef>
              <a:buClrTx/>
              <a:buSzTx/>
              <a:buFontTx/>
              <a:buNone/>
            </a:pPr>
            <a:r>
              <a:rPr lang="en-US" altLang="en-US" sz="1600" b="1"/>
              <a:t>Classify</a:t>
            </a:r>
          </a:p>
          <a:p>
            <a:pPr algn="ctr" eaLnBrk="1" hangingPunct="1">
              <a:lnSpc>
                <a:spcPct val="120000"/>
              </a:lnSpc>
              <a:spcBef>
                <a:spcPct val="0"/>
              </a:spcBef>
              <a:buClrTx/>
              <a:buSzTx/>
              <a:buFontTx/>
              <a:buNone/>
            </a:pPr>
            <a:r>
              <a:rPr lang="en-US" altLang="en-US" sz="1600" b="1"/>
              <a:t>Compare</a:t>
            </a:r>
          </a:p>
          <a:p>
            <a:pPr algn="ctr" eaLnBrk="1" hangingPunct="1">
              <a:lnSpc>
                <a:spcPct val="120000"/>
              </a:lnSpc>
              <a:spcBef>
                <a:spcPct val="0"/>
              </a:spcBef>
              <a:buClrTx/>
              <a:buSzTx/>
              <a:buFontTx/>
              <a:buNone/>
            </a:pPr>
            <a:r>
              <a:rPr lang="en-US" altLang="en-US" sz="1600" b="1"/>
              <a:t>Debate</a:t>
            </a:r>
          </a:p>
          <a:p>
            <a:pPr algn="ctr" eaLnBrk="1" hangingPunct="1">
              <a:lnSpc>
                <a:spcPct val="120000"/>
              </a:lnSpc>
              <a:spcBef>
                <a:spcPct val="0"/>
              </a:spcBef>
              <a:buClrTx/>
              <a:buSzTx/>
              <a:buFontTx/>
              <a:buNone/>
            </a:pPr>
            <a:r>
              <a:rPr lang="en-US" altLang="en-US" sz="1600" b="1"/>
              <a:t>Diagram</a:t>
            </a:r>
          </a:p>
          <a:p>
            <a:pPr algn="ctr" eaLnBrk="1" hangingPunct="1">
              <a:lnSpc>
                <a:spcPct val="120000"/>
              </a:lnSpc>
              <a:spcBef>
                <a:spcPct val="0"/>
              </a:spcBef>
              <a:buClrTx/>
              <a:buSzTx/>
              <a:buFontTx/>
              <a:buNone/>
            </a:pPr>
            <a:r>
              <a:rPr lang="en-US" altLang="en-US" sz="1600" b="1"/>
              <a:t>Differentiate</a:t>
            </a:r>
          </a:p>
          <a:p>
            <a:pPr algn="ctr" eaLnBrk="1" hangingPunct="1">
              <a:lnSpc>
                <a:spcPct val="120000"/>
              </a:lnSpc>
              <a:spcBef>
                <a:spcPct val="0"/>
              </a:spcBef>
              <a:buClrTx/>
              <a:buSzTx/>
              <a:buFontTx/>
              <a:buNone/>
            </a:pPr>
            <a:r>
              <a:rPr lang="en-US" altLang="en-US" sz="1600" b="1"/>
              <a:t>Distinguish</a:t>
            </a:r>
          </a:p>
          <a:p>
            <a:pPr algn="ctr" eaLnBrk="1" hangingPunct="1">
              <a:lnSpc>
                <a:spcPct val="120000"/>
              </a:lnSpc>
              <a:spcBef>
                <a:spcPct val="0"/>
              </a:spcBef>
              <a:buClrTx/>
              <a:buSzTx/>
              <a:buFontTx/>
              <a:buNone/>
            </a:pPr>
            <a:r>
              <a:rPr lang="en-US" altLang="en-US" sz="1600" b="1"/>
              <a:t>Examine</a:t>
            </a:r>
          </a:p>
          <a:p>
            <a:pPr algn="ctr" eaLnBrk="1" hangingPunct="1">
              <a:lnSpc>
                <a:spcPct val="120000"/>
              </a:lnSpc>
              <a:spcBef>
                <a:spcPct val="0"/>
              </a:spcBef>
              <a:buClrTx/>
              <a:buSzTx/>
              <a:buFontTx/>
              <a:buNone/>
            </a:pPr>
            <a:r>
              <a:rPr lang="en-US" altLang="en-US" sz="1600" b="1"/>
              <a:t>Experiment</a:t>
            </a:r>
          </a:p>
          <a:p>
            <a:pPr algn="ctr" eaLnBrk="1" hangingPunct="1">
              <a:lnSpc>
                <a:spcPct val="120000"/>
              </a:lnSpc>
              <a:spcBef>
                <a:spcPct val="0"/>
              </a:spcBef>
              <a:buClrTx/>
              <a:buSzTx/>
              <a:buFontTx/>
              <a:buNone/>
            </a:pPr>
            <a:r>
              <a:rPr lang="en-US" altLang="en-US" sz="1600" b="1"/>
              <a:t>Inspect</a:t>
            </a:r>
          </a:p>
          <a:p>
            <a:pPr algn="ctr" eaLnBrk="1" hangingPunct="1">
              <a:lnSpc>
                <a:spcPct val="120000"/>
              </a:lnSpc>
              <a:spcBef>
                <a:spcPct val="0"/>
              </a:spcBef>
              <a:buClrTx/>
              <a:buSzTx/>
              <a:buFontTx/>
              <a:buNone/>
            </a:pPr>
            <a:r>
              <a:rPr lang="en-US" altLang="en-US" sz="1600" b="1"/>
              <a:t>Inventory</a:t>
            </a:r>
          </a:p>
          <a:p>
            <a:pPr algn="ctr" eaLnBrk="1" hangingPunct="1">
              <a:lnSpc>
                <a:spcPct val="120000"/>
              </a:lnSpc>
              <a:spcBef>
                <a:spcPct val="0"/>
              </a:spcBef>
              <a:buClrTx/>
              <a:buSzTx/>
              <a:buFontTx/>
              <a:buNone/>
            </a:pPr>
            <a:r>
              <a:rPr lang="en-US" altLang="en-US" sz="1600" b="1"/>
              <a:t>Question</a:t>
            </a:r>
          </a:p>
          <a:p>
            <a:pPr algn="ctr" eaLnBrk="1" hangingPunct="1">
              <a:lnSpc>
                <a:spcPct val="120000"/>
              </a:lnSpc>
              <a:spcBef>
                <a:spcPct val="0"/>
              </a:spcBef>
              <a:buClrTx/>
              <a:buSzTx/>
              <a:buFontTx/>
              <a:buNone/>
            </a:pPr>
            <a:r>
              <a:rPr lang="en-US" altLang="en-US" sz="1600" b="1"/>
              <a:t>Separate</a:t>
            </a:r>
          </a:p>
          <a:p>
            <a:pPr algn="ctr" eaLnBrk="1" hangingPunct="1">
              <a:lnSpc>
                <a:spcPct val="120000"/>
              </a:lnSpc>
              <a:spcBef>
                <a:spcPct val="0"/>
              </a:spcBef>
              <a:buClrTx/>
              <a:buSzTx/>
              <a:buFontTx/>
              <a:buNone/>
            </a:pPr>
            <a:r>
              <a:rPr lang="en-US" altLang="en-US" sz="1600" b="1"/>
              <a:t>Su rize</a:t>
            </a:r>
          </a:p>
          <a:p>
            <a:pPr algn="ctr" eaLnBrk="1" hangingPunct="1">
              <a:lnSpc>
                <a:spcPct val="120000"/>
              </a:lnSpc>
              <a:spcBef>
                <a:spcPct val="0"/>
              </a:spcBef>
              <a:buClrTx/>
              <a:buSzTx/>
              <a:buFontTx/>
              <a:buNone/>
            </a:pPr>
            <a:r>
              <a:rPr lang="en-US" altLang="en-US" sz="1600" b="1"/>
              <a:t>Test</a:t>
            </a:r>
            <a:endParaRPr lang="en-US" altLang="en-US" sz="1200"/>
          </a:p>
        </p:txBody>
      </p:sp>
      <p:sp>
        <p:nvSpPr>
          <p:cNvPr id="28686" name="Rectangle 14"/>
          <p:cNvSpPr>
            <a:spLocks noChangeArrowheads="1"/>
          </p:cNvSpPr>
          <p:nvPr/>
        </p:nvSpPr>
        <p:spPr bwMode="auto">
          <a:xfrm>
            <a:off x="6553200" y="1219200"/>
            <a:ext cx="91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120000"/>
              </a:lnSpc>
              <a:spcBef>
                <a:spcPct val="0"/>
              </a:spcBef>
              <a:buClrTx/>
              <a:buSzTx/>
              <a:buFontTx/>
              <a:buNone/>
            </a:pPr>
            <a:r>
              <a:rPr lang="en-US" altLang="en-US" sz="1600" b="1"/>
              <a:t>Arrange</a:t>
            </a:r>
          </a:p>
          <a:p>
            <a:pPr algn="ctr" eaLnBrk="1" hangingPunct="1">
              <a:lnSpc>
                <a:spcPct val="120000"/>
              </a:lnSpc>
              <a:spcBef>
                <a:spcPct val="0"/>
              </a:spcBef>
              <a:buClrTx/>
              <a:buSzTx/>
              <a:buFontTx/>
              <a:buNone/>
            </a:pPr>
            <a:r>
              <a:rPr lang="en-US" altLang="en-US" sz="1600" b="1"/>
              <a:t>Assemble</a:t>
            </a:r>
          </a:p>
          <a:p>
            <a:pPr algn="ctr" eaLnBrk="1" hangingPunct="1">
              <a:lnSpc>
                <a:spcPct val="120000"/>
              </a:lnSpc>
              <a:spcBef>
                <a:spcPct val="0"/>
              </a:spcBef>
              <a:buClrTx/>
              <a:buSzTx/>
              <a:buFontTx/>
              <a:buNone/>
            </a:pPr>
            <a:r>
              <a:rPr lang="en-US" altLang="en-US" sz="1600" b="1"/>
              <a:t>Collect</a:t>
            </a:r>
          </a:p>
          <a:p>
            <a:pPr algn="ctr" eaLnBrk="1" hangingPunct="1">
              <a:lnSpc>
                <a:spcPct val="120000"/>
              </a:lnSpc>
              <a:spcBef>
                <a:spcPct val="0"/>
              </a:spcBef>
              <a:buClrTx/>
              <a:buSzTx/>
              <a:buFontTx/>
              <a:buNone/>
            </a:pPr>
            <a:r>
              <a:rPr lang="en-US" altLang="en-US" sz="1600" b="1"/>
              <a:t>Compose</a:t>
            </a:r>
          </a:p>
          <a:p>
            <a:pPr algn="ctr" eaLnBrk="1" hangingPunct="1">
              <a:lnSpc>
                <a:spcPct val="120000"/>
              </a:lnSpc>
              <a:spcBef>
                <a:spcPct val="0"/>
              </a:spcBef>
              <a:buClrTx/>
              <a:buSzTx/>
              <a:buFontTx/>
              <a:buNone/>
            </a:pPr>
            <a:r>
              <a:rPr lang="en-US" altLang="en-US" sz="1600" b="1"/>
              <a:t>Construct</a:t>
            </a:r>
          </a:p>
          <a:p>
            <a:pPr algn="ctr" eaLnBrk="1" hangingPunct="1">
              <a:lnSpc>
                <a:spcPct val="120000"/>
              </a:lnSpc>
              <a:spcBef>
                <a:spcPct val="0"/>
              </a:spcBef>
              <a:buClrTx/>
              <a:buSzTx/>
              <a:buFontTx/>
              <a:buNone/>
            </a:pPr>
            <a:r>
              <a:rPr lang="en-US" altLang="en-US" sz="1600" b="1"/>
              <a:t>Create</a:t>
            </a:r>
          </a:p>
          <a:p>
            <a:pPr algn="ctr" eaLnBrk="1" hangingPunct="1">
              <a:lnSpc>
                <a:spcPct val="120000"/>
              </a:lnSpc>
              <a:spcBef>
                <a:spcPct val="0"/>
              </a:spcBef>
              <a:buClrTx/>
              <a:buSzTx/>
              <a:buFontTx/>
              <a:buNone/>
            </a:pPr>
            <a:r>
              <a:rPr lang="en-US" altLang="en-US" sz="1600" b="1"/>
              <a:t>Design</a:t>
            </a:r>
          </a:p>
          <a:p>
            <a:pPr algn="ctr" eaLnBrk="1" hangingPunct="1">
              <a:lnSpc>
                <a:spcPct val="120000"/>
              </a:lnSpc>
              <a:spcBef>
                <a:spcPct val="0"/>
              </a:spcBef>
              <a:buClrTx/>
              <a:buSzTx/>
              <a:buFontTx/>
              <a:buNone/>
            </a:pPr>
            <a:r>
              <a:rPr lang="en-US" altLang="en-US" sz="1600" b="1"/>
              <a:t>Formulate</a:t>
            </a:r>
          </a:p>
          <a:p>
            <a:pPr algn="ctr" eaLnBrk="1" hangingPunct="1">
              <a:lnSpc>
                <a:spcPct val="120000"/>
              </a:lnSpc>
              <a:spcBef>
                <a:spcPct val="0"/>
              </a:spcBef>
              <a:buClrTx/>
              <a:buSzTx/>
              <a:buFontTx/>
              <a:buNone/>
            </a:pPr>
            <a:r>
              <a:rPr lang="en-US" altLang="en-US" sz="1600" b="1"/>
              <a:t>Integrate</a:t>
            </a:r>
          </a:p>
          <a:p>
            <a:pPr algn="ctr" eaLnBrk="1" hangingPunct="1">
              <a:lnSpc>
                <a:spcPct val="120000"/>
              </a:lnSpc>
              <a:spcBef>
                <a:spcPct val="0"/>
              </a:spcBef>
              <a:buClrTx/>
              <a:buSzTx/>
              <a:buFontTx/>
              <a:buNone/>
            </a:pPr>
            <a:r>
              <a:rPr lang="en-US" altLang="en-US" sz="1600" b="1"/>
              <a:t>Manage</a:t>
            </a:r>
          </a:p>
          <a:p>
            <a:pPr algn="ctr" eaLnBrk="1" hangingPunct="1">
              <a:lnSpc>
                <a:spcPct val="120000"/>
              </a:lnSpc>
              <a:spcBef>
                <a:spcPct val="0"/>
              </a:spcBef>
              <a:buClrTx/>
              <a:buSzTx/>
              <a:buFontTx/>
              <a:buNone/>
            </a:pPr>
            <a:r>
              <a:rPr lang="en-US" altLang="en-US" sz="1600" b="1"/>
              <a:t>Organize</a:t>
            </a:r>
          </a:p>
          <a:p>
            <a:pPr algn="ctr" eaLnBrk="1" hangingPunct="1">
              <a:lnSpc>
                <a:spcPct val="120000"/>
              </a:lnSpc>
              <a:spcBef>
                <a:spcPct val="0"/>
              </a:spcBef>
              <a:buClrTx/>
              <a:buSzTx/>
              <a:buFontTx/>
              <a:buNone/>
            </a:pPr>
            <a:r>
              <a:rPr lang="en-US" altLang="en-US" sz="1600" b="1"/>
              <a:t>Plan</a:t>
            </a:r>
          </a:p>
          <a:p>
            <a:pPr algn="ctr" eaLnBrk="1" hangingPunct="1">
              <a:lnSpc>
                <a:spcPct val="120000"/>
              </a:lnSpc>
              <a:spcBef>
                <a:spcPct val="0"/>
              </a:spcBef>
              <a:buClrTx/>
              <a:buSzTx/>
              <a:buFontTx/>
              <a:buNone/>
            </a:pPr>
            <a:r>
              <a:rPr lang="en-US" altLang="en-US" sz="1600" b="1"/>
              <a:t>Prepare</a:t>
            </a:r>
          </a:p>
          <a:p>
            <a:pPr algn="ctr" eaLnBrk="1" hangingPunct="1">
              <a:lnSpc>
                <a:spcPct val="120000"/>
              </a:lnSpc>
              <a:spcBef>
                <a:spcPct val="0"/>
              </a:spcBef>
              <a:buClrTx/>
              <a:buSzTx/>
              <a:buFontTx/>
              <a:buNone/>
            </a:pPr>
            <a:r>
              <a:rPr lang="en-US" altLang="en-US" sz="1600" b="1"/>
              <a:t>Prescribe</a:t>
            </a:r>
          </a:p>
          <a:p>
            <a:pPr algn="ctr" eaLnBrk="1" hangingPunct="1">
              <a:lnSpc>
                <a:spcPct val="120000"/>
              </a:lnSpc>
              <a:spcBef>
                <a:spcPct val="0"/>
              </a:spcBef>
              <a:buClrTx/>
              <a:buSzTx/>
              <a:buFontTx/>
              <a:buNone/>
            </a:pPr>
            <a:r>
              <a:rPr lang="en-US" altLang="en-US" sz="1600" b="1"/>
              <a:t>Produce</a:t>
            </a:r>
            <a:br>
              <a:rPr lang="en-US" altLang="en-US" sz="1600" b="1"/>
            </a:br>
            <a:r>
              <a:rPr lang="en-US" altLang="en-US" sz="1600" b="1"/>
              <a:t>Propose</a:t>
            </a:r>
          </a:p>
          <a:p>
            <a:pPr algn="ctr" eaLnBrk="1" hangingPunct="1">
              <a:lnSpc>
                <a:spcPct val="120000"/>
              </a:lnSpc>
              <a:spcBef>
                <a:spcPct val="0"/>
              </a:spcBef>
              <a:buClrTx/>
              <a:buSzTx/>
              <a:buFontTx/>
              <a:buNone/>
            </a:pPr>
            <a:r>
              <a:rPr lang="en-US" altLang="en-US" sz="1600" b="1"/>
              <a:t>Specify</a:t>
            </a:r>
          </a:p>
          <a:p>
            <a:pPr algn="ctr" eaLnBrk="1" hangingPunct="1">
              <a:lnSpc>
                <a:spcPct val="120000"/>
              </a:lnSpc>
              <a:spcBef>
                <a:spcPct val="0"/>
              </a:spcBef>
              <a:buClrTx/>
              <a:buSzTx/>
              <a:buFontTx/>
              <a:buNone/>
            </a:pPr>
            <a:r>
              <a:rPr lang="en-US" altLang="en-US" sz="1600" b="1"/>
              <a:t>Synthesize</a:t>
            </a:r>
          </a:p>
          <a:p>
            <a:pPr algn="ctr" eaLnBrk="1" hangingPunct="1">
              <a:lnSpc>
                <a:spcPct val="120000"/>
              </a:lnSpc>
              <a:spcBef>
                <a:spcPct val="0"/>
              </a:spcBef>
              <a:buClrTx/>
              <a:buSzTx/>
              <a:buFontTx/>
              <a:buNone/>
            </a:pPr>
            <a:r>
              <a:rPr lang="en-US" altLang="en-US" sz="1600" b="1"/>
              <a:t>Write</a:t>
            </a:r>
            <a:endParaRPr lang="en-US" altLang="en-US" sz="1200"/>
          </a:p>
          <a:p>
            <a:pPr algn="ctr" eaLnBrk="1" hangingPunct="1">
              <a:spcBef>
                <a:spcPct val="0"/>
              </a:spcBef>
              <a:buClrTx/>
              <a:buSzTx/>
              <a:buFontTx/>
              <a:buNone/>
            </a:pPr>
            <a:endParaRPr lang="en-US" altLang="en-US" sz="1200"/>
          </a:p>
        </p:txBody>
      </p:sp>
      <p:sp>
        <p:nvSpPr>
          <p:cNvPr id="28687" name="Rectangle 15"/>
          <p:cNvSpPr>
            <a:spLocks noChangeArrowheads="1"/>
          </p:cNvSpPr>
          <p:nvPr/>
        </p:nvSpPr>
        <p:spPr bwMode="auto">
          <a:xfrm>
            <a:off x="8001000" y="1219200"/>
            <a:ext cx="91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120000"/>
              </a:lnSpc>
              <a:spcBef>
                <a:spcPct val="0"/>
              </a:spcBef>
              <a:buClrTx/>
              <a:buSzTx/>
              <a:buFontTx/>
              <a:buNone/>
            </a:pPr>
            <a:r>
              <a:rPr lang="en-US" altLang="en-US" sz="1600" b="1"/>
              <a:t>Appraise</a:t>
            </a:r>
          </a:p>
          <a:p>
            <a:pPr algn="ctr" eaLnBrk="1" hangingPunct="1">
              <a:lnSpc>
                <a:spcPct val="120000"/>
              </a:lnSpc>
              <a:spcBef>
                <a:spcPct val="0"/>
              </a:spcBef>
              <a:buClrTx/>
              <a:buSzTx/>
              <a:buFontTx/>
              <a:buNone/>
            </a:pPr>
            <a:r>
              <a:rPr lang="en-US" altLang="en-US" sz="1600" b="1"/>
              <a:t>Assess</a:t>
            </a:r>
          </a:p>
          <a:p>
            <a:pPr algn="ctr" eaLnBrk="1" hangingPunct="1">
              <a:lnSpc>
                <a:spcPct val="120000"/>
              </a:lnSpc>
              <a:spcBef>
                <a:spcPct val="0"/>
              </a:spcBef>
              <a:buClrTx/>
              <a:buSzTx/>
              <a:buFontTx/>
              <a:buNone/>
            </a:pPr>
            <a:r>
              <a:rPr lang="en-US" altLang="en-US" sz="1600" b="1"/>
              <a:t>Choose</a:t>
            </a:r>
          </a:p>
          <a:p>
            <a:pPr algn="ctr" eaLnBrk="1" hangingPunct="1">
              <a:lnSpc>
                <a:spcPct val="120000"/>
              </a:lnSpc>
              <a:spcBef>
                <a:spcPct val="0"/>
              </a:spcBef>
              <a:buClrTx/>
              <a:buSzTx/>
              <a:buFontTx/>
              <a:buNone/>
            </a:pPr>
            <a:r>
              <a:rPr lang="en-US" altLang="en-US" sz="1600" b="1"/>
              <a:t>Compare</a:t>
            </a:r>
          </a:p>
          <a:p>
            <a:pPr algn="ctr" eaLnBrk="1" hangingPunct="1">
              <a:lnSpc>
                <a:spcPct val="120000"/>
              </a:lnSpc>
              <a:spcBef>
                <a:spcPct val="0"/>
              </a:spcBef>
              <a:buClrTx/>
              <a:buSzTx/>
              <a:buFontTx/>
              <a:buNone/>
            </a:pPr>
            <a:r>
              <a:rPr lang="en-US" altLang="en-US" sz="1600" b="1"/>
              <a:t>Criticize</a:t>
            </a:r>
          </a:p>
          <a:p>
            <a:pPr algn="ctr" eaLnBrk="1" hangingPunct="1">
              <a:lnSpc>
                <a:spcPct val="120000"/>
              </a:lnSpc>
              <a:spcBef>
                <a:spcPct val="0"/>
              </a:spcBef>
              <a:buClrTx/>
              <a:buSzTx/>
              <a:buFontTx/>
              <a:buNone/>
            </a:pPr>
            <a:r>
              <a:rPr lang="en-US" altLang="en-US" sz="1600" b="1"/>
              <a:t>Determine</a:t>
            </a:r>
          </a:p>
          <a:p>
            <a:pPr algn="ctr" eaLnBrk="1" hangingPunct="1">
              <a:lnSpc>
                <a:spcPct val="120000"/>
              </a:lnSpc>
              <a:spcBef>
                <a:spcPct val="0"/>
              </a:spcBef>
              <a:buClrTx/>
              <a:buSzTx/>
              <a:buFontTx/>
              <a:buNone/>
            </a:pPr>
            <a:r>
              <a:rPr lang="en-US" altLang="en-US" sz="1600" b="1"/>
              <a:t>Estimate</a:t>
            </a:r>
          </a:p>
          <a:p>
            <a:pPr algn="ctr" eaLnBrk="1" hangingPunct="1">
              <a:lnSpc>
                <a:spcPct val="120000"/>
              </a:lnSpc>
              <a:spcBef>
                <a:spcPct val="0"/>
              </a:spcBef>
              <a:buClrTx/>
              <a:buSzTx/>
              <a:buFontTx/>
              <a:buNone/>
            </a:pPr>
            <a:r>
              <a:rPr lang="en-US" altLang="en-US" sz="1600" b="1"/>
              <a:t>Evaluate</a:t>
            </a:r>
          </a:p>
          <a:p>
            <a:pPr algn="ctr" eaLnBrk="1" hangingPunct="1">
              <a:lnSpc>
                <a:spcPct val="120000"/>
              </a:lnSpc>
              <a:spcBef>
                <a:spcPct val="0"/>
              </a:spcBef>
              <a:buClrTx/>
              <a:buSzTx/>
              <a:buFontTx/>
              <a:buNone/>
            </a:pPr>
            <a:r>
              <a:rPr lang="en-US" altLang="en-US" sz="1600" b="1"/>
              <a:t>Grade</a:t>
            </a:r>
          </a:p>
          <a:p>
            <a:pPr algn="ctr" eaLnBrk="1" hangingPunct="1">
              <a:lnSpc>
                <a:spcPct val="120000"/>
              </a:lnSpc>
              <a:spcBef>
                <a:spcPct val="0"/>
              </a:spcBef>
              <a:buClrTx/>
              <a:buSzTx/>
              <a:buFontTx/>
              <a:buNone/>
            </a:pPr>
            <a:r>
              <a:rPr lang="en-US" altLang="en-US" sz="1600" b="1"/>
              <a:t>Judge</a:t>
            </a:r>
          </a:p>
          <a:p>
            <a:pPr algn="ctr" eaLnBrk="1" hangingPunct="1">
              <a:lnSpc>
                <a:spcPct val="120000"/>
              </a:lnSpc>
              <a:spcBef>
                <a:spcPct val="0"/>
              </a:spcBef>
              <a:buClrTx/>
              <a:buSzTx/>
              <a:buFontTx/>
              <a:buNone/>
            </a:pPr>
            <a:r>
              <a:rPr lang="en-US" altLang="en-US" sz="1600" b="1"/>
              <a:t>Measure</a:t>
            </a:r>
          </a:p>
          <a:p>
            <a:pPr algn="ctr" eaLnBrk="1" hangingPunct="1">
              <a:lnSpc>
                <a:spcPct val="120000"/>
              </a:lnSpc>
              <a:spcBef>
                <a:spcPct val="0"/>
              </a:spcBef>
              <a:buClrTx/>
              <a:buSzTx/>
              <a:buFontTx/>
              <a:buNone/>
            </a:pPr>
            <a:r>
              <a:rPr lang="en-US" altLang="en-US" sz="1600" b="1"/>
              <a:t>Rank</a:t>
            </a:r>
          </a:p>
          <a:p>
            <a:pPr algn="ctr" eaLnBrk="1" hangingPunct="1">
              <a:lnSpc>
                <a:spcPct val="120000"/>
              </a:lnSpc>
              <a:spcBef>
                <a:spcPct val="0"/>
              </a:spcBef>
              <a:buClrTx/>
              <a:buSzTx/>
              <a:buFontTx/>
              <a:buNone/>
            </a:pPr>
            <a:r>
              <a:rPr lang="en-US" altLang="en-US" sz="1600" b="1"/>
              <a:t>Rate</a:t>
            </a:r>
          </a:p>
          <a:p>
            <a:pPr algn="ctr" eaLnBrk="1" hangingPunct="1">
              <a:lnSpc>
                <a:spcPct val="120000"/>
              </a:lnSpc>
              <a:spcBef>
                <a:spcPct val="0"/>
              </a:spcBef>
              <a:buClrTx/>
              <a:buSzTx/>
              <a:buFontTx/>
              <a:buNone/>
            </a:pPr>
            <a:r>
              <a:rPr lang="en-US" altLang="en-US" sz="1600" b="1"/>
              <a:t>Recommend</a:t>
            </a:r>
          </a:p>
          <a:p>
            <a:pPr algn="ctr" eaLnBrk="1" hangingPunct="1">
              <a:lnSpc>
                <a:spcPct val="120000"/>
              </a:lnSpc>
              <a:spcBef>
                <a:spcPct val="0"/>
              </a:spcBef>
              <a:buClrTx/>
              <a:buSzTx/>
              <a:buFontTx/>
              <a:buNone/>
            </a:pPr>
            <a:r>
              <a:rPr lang="en-US" altLang="en-US" sz="1600" b="1"/>
              <a:t>Revise</a:t>
            </a:r>
          </a:p>
          <a:p>
            <a:pPr algn="ctr" eaLnBrk="1" hangingPunct="1">
              <a:lnSpc>
                <a:spcPct val="120000"/>
              </a:lnSpc>
              <a:spcBef>
                <a:spcPct val="0"/>
              </a:spcBef>
              <a:buClrTx/>
              <a:buSzTx/>
              <a:buFontTx/>
              <a:buNone/>
            </a:pPr>
            <a:r>
              <a:rPr lang="en-US" altLang="en-US" sz="1600" b="1"/>
              <a:t>Score</a:t>
            </a:r>
          </a:p>
          <a:p>
            <a:pPr algn="ctr" eaLnBrk="1" hangingPunct="1">
              <a:lnSpc>
                <a:spcPct val="120000"/>
              </a:lnSpc>
              <a:spcBef>
                <a:spcPct val="0"/>
              </a:spcBef>
              <a:buClrTx/>
              <a:buSzTx/>
              <a:buFontTx/>
              <a:buNone/>
            </a:pPr>
            <a:r>
              <a:rPr lang="en-US" altLang="en-US" sz="1600" b="1"/>
              <a:t>Select</a:t>
            </a:r>
          </a:p>
          <a:p>
            <a:pPr algn="ctr" eaLnBrk="1" hangingPunct="1">
              <a:lnSpc>
                <a:spcPct val="120000"/>
              </a:lnSpc>
              <a:spcBef>
                <a:spcPct val="0"/>
              </a:spcBef>
              <a:buClrTx/>
              <a:buSzTx/>
              <a:buFontTx/>
              <a:buNone/>
            </a:pPr>
            <a:r>
              <a:rPr lang="en-US" altLang="en-US" sz="1600" b="1"/>
              <a:t>Standardize</a:t>
            </a:r>
          </a:p>
          <a:p>
            <a:pPr algn="ctr" eaLnBrk="1" hangingPunct="1">
              <a:lnSpc>
                <a:spcPct val="120000"/>
              </a:lnSpc>
              <a:spcBef>
                <a:spcPct val="0"/>
              </a:spcBef>
              <a:buClrTx/>
              <a:buSzTx/>
              <a:buFontTx/>
              <a:buNone/>
            </a:pPr>
            <a:r>
              <a:rPr lang="en-US" altLang="en-US" sz="1600" b="1"/>
              <a:t>Test</a:t>
            </a:r>
          </a:p>
          <a:p>
            <a:pPr algn="ctr" eaLnBrk="1" hangingPunct="1">
              <a:lnSpc>
                <a:spcPct val="120000"/>
              </a:lnSpc>
              <a:spcBef>
                <a:spcPct val="0"/>
              </a:spcBef>
              <a:buClrTx/>
              <a:buSzTx/>
              <a:buFontTx/>
              <a:buNone/>
            </a:pPr>
            <a:r>
              <a:rPr lang="en-US" altLang="en-US" sz="1600" b="1"/>
              <a:t>Validate</a:t>
            </a:r>
            <a:endParaRPr lang="en-US" altLang="en-US" sz="1200"/>
          </a:p>
        </p:txBody>
      </p:sp>
      <p:sp>
        <p:nvSpPr>
          <p:cNvPr id="28688" name="Rectangle 16"/>
          <p:cNvSpPr>
            <a:spLocks noChangeArrowheads="1"/>
          </p:cNvSpPr>
          <p:nvPr/>
        </p:nvSpPr>
        <p:spPr bwMode="auto">
          <a:xfrm>
            <a:off x="365125" y="32004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90000"/>
              </a:lnSpc>
              <a:spcBef>
                <a:spcPct val="0"/>
              </a:spcBef>
              <a:buClrTx/>
              <a:buSzTx/>
              <a:buFontTx/>
              <a:buNone/>
            </a:pPr>
            <a:endParaRPr lang="en-US" altLang="en-US" sz="1400" b="1"/>
          </a:p>
        </p:txBody>
      </p:sp>
      <p:sp>
        <p:nvSpPr>
          <p:cNvPr id="28689" name="Rectangle 17"/>
          <p:cNvSpPr>
            <a:spLocks noChangeArrowheads="1"/>
          </p:cNvSpPr>
          <p:nvPr/>
        </p:nvSpPr>
        <p:spPr bwMode="auto">
          <a:xfrm>
            <a:off x="365125" y="41148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400" b="1"/>
          </a:p>
        </p:txBody>
      </p:sp>
      <p:sp>
        <p:nvSpPr>
          <p:cNvPr id="28690" name="Rectangle 18"/>
          <p:cNvSpPr>
            <a:spLocks noChangeArrowheads="1"/>
          </p:cNvSpPr>
          <p:nvPr/>
        </p:nvSpPr>
        <p:spPr bwMode="auto">
          <a:xfrm>
            <a:off x="365125" y="51054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90000"/>
              </a:lnSpc>
              <a:spcBef>
                <a:spcPct val="0"/>
              </a:spcBef>
              <a:buClrTx/>
              <a:buSzTx/>
              <a:buFontTx/>
              <a:buNone/>
            </a:pPr>
            <a:endParaRPr lang="en-US" altLang="en-US" sz="1400" b="1"/>
          </a:p>
        </p:txBody>
      </p:sp>
      <p:sp>
        <p:nvSpPr>
          <p:cNvPr id="28691" name="Rectangle 19"/>
          <p:cNvSpPr>
            <a:spLocks noChangeArrowheads="1"/>
          </p:cNvSpPr>
          <p:nvPr/>
        </p:nvSpPr>
        <p:spPr bwMode="auto">
          <a:xfrm>
            <a:off x="381000" y="59436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400" b="1"/>
          </a:p>
        </p:txBody>
      </p:sp>
      <p:sp>
        <p:nvSpPr>
          <p:cNvPr id="28692" name="Rectangle 20"/>
          <p:cNvSpPr>
            <a:spLocks noChangeArrowheads="1"/>
          </p:cNvSpPr>
          <p:nvPr/>
        </p:nvSpPr>
        <p:spPr bwMode="auto">
          <a:xfrm>
            <a:off x="-1616075" y="3135313"/>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a:p>
        </p:txBody>
      </p:sp>
      <p:sp>
        <p:nvSpPr>
          <p:cNvPr id="28693" name="AutoShape 21"/>
          <p:cNvSpPr>
            <a:spLocks noChangeArrowheads="1"/>
          </p:cNvSpPr>
          <p:nvPr/>
        </p:nvSpPr>
        <p:spPr bwMode="auto">
          <a:xfrm rot="5400000">
            <a:off x="1143000" y="-1143000"/>
            <a:ext cx="6858000" cy="9144000"/>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28694" name="AutoShape 22"/>
          <p:cNvSpPr>
            <a:spLocks noChangeArrowheads="1"/>
          </p:cNvSpPr>
          <p:nvPr/>
        </p:nvSpPr>
        <p:spPr bwMode="auto">
          <a:xfrm rot="10800000">
            <a:off x="0" y="0"/>
            <a:ext cx="9144000" cy="3429000"/>
          </a:xfrm>
          <a:prstGeom prst="rtTriangle">
            <a:avLst/>
          </a:prstGeom>
          <a:solidFill>
            <a:srgbClr val="6666FF">
              <a:alpha val="38039"/>
            </a:srgbClr>
          </a:solidFill>
          <a:ln w="12700">
            <a:solidFill>
              <a:schemeClr val="bg2"/>
            </a:solidFill>
            <a:miter lim="800000"/>
            <a:headEnd/>
            <a:tailEnd/>
          </a:ln>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28695" name="AutoShape 23"/>
          <p:cNvSpPr>
            <a:spLocks noChangeArrowheads="1"/>
          </p:cNvSpPr>
          <p:nvPr/>
        </p:nvSpPr>
        <p:spPr bwMode="auto">
          <a:xfrm rot="10800000" flipV="1">
            <a:off x="0" y="3429000"/>
            <a:ext cx="9144000" cy="3429000"/>
          </a:xfrm>
          <a:prstGeom prst="rtTriangle">
            <a:avLst/>
          </a:prstGeom>
          <a:solidFill>
            <a:srgbClr val="6666FF">
              <a:alpha val="38039"/>
            </a:srgbClr>
          </a:solidFill>
          <a:ln w="12700">
            <a:solidFill>
              <a:schemeClr val="bg2"/>
            </a:solidFill>
            <a:miter lim="800000"/>
            <a:headEnd/>
            <a:tailEnd/>
          </a:ln>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28696" name="Rectangle 24"/>
          <p:cNvSpPr>
            <a:spLocks noChangeArrowheads="1"/>
          </p:cNvSpPr>
          <p:nvPr/>
        </p:nvSpPr>
        <p:spPr bwMode="auto">
          <a:xfrm>
            <a:off x="5105400" y="5181600"/>
            <a:ext cx="3733800" cy="1066800"/>
          </a:xfrm>
          <a:prstGeom prst="rect">
            <a:avLst/>
          </a:prstGeom>
          <a:solidFill>
            <a:schemeClr val="bg1"/>
          </a:solidFill>
          <a:ln w="12700">
            <a:solidFill>
              <a:schemeClr val="tx1"/>
            </a:solidFill>
            <a:miter lim="800000"/>
            <a:headEnd/>
            <a:tailEnd/>
          </a:ln>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90000"/>
              </a:lnSpc>
              <a:spcBef>
                <a:spcPct val="0"/>
              </a:spcBef>
              <a:buClrTx/>
              <a:buSzTx/>
              <a:buFontTx/>
              <a:buNone/>
            </a:pPr>
            <a:r>
              <a:rPr lang="en-US" altLang="en-US"/>
              <a:t>Lower level course</a:t>
            </a:r>
          </a:p>
          <a:p>
            <a:pPr algn="ctr" eaLnBrk="1" hangingPunct="1">
              <a:lnSpc>
                <a:spcPct val="90000"/>
              </a:lnSpc>
              <a:spcBef>
                <a:spcPct val="0"/>
              </a:spcBef>
              <a:buClrTx/>
              <a:buSzTx/>
              <a:buFontTx/>
              <a:buNone/>
            </a:pPr>
            <a:r>
              <a:rPr lang="en-US" altLang="en-US"/>
              <a:t>outcomes</a:t>
            </a:r>
          </a:p>
        </p:txBody>
      </p:sp>
    </p:spTree>
    <p:custDataLst>
      <p:tags r:id="rId1"/>
    </p:custDataLst>
    <p:extLst>
      <p:ext uri="{BB962C8B-B14F-4D97-AF65-F5344CB8AC3E}">
        <p14:creationId xmlns:p14="http://schemas.microsoft.com/office/powerpoint/2010/main" val="1553195644"/>
      </p:ext>
    </p:extLst>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629</TotalTime>
  <Words>1638</Words>
  <Application>Microsoft Office PowerPoint</Application>
  <PresentationFormat>On-screen Show (4:3)</PresentationFormat>
  <Paragraphs>295</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Applying for a General Education  Designation—with Assessment Details</vt:lpstr>
      <vt:lpstr>Overview </vt:lpstr>
      <vt:lpstr>What Materials do I need?</vt:lpstr>
      <vt:lpstr>Answering Parts I and II </vt:lpstr>
      <vt:lpstr>Answering Parts III and IV </vt:lpstr>
      <vt:lpstr>Some Guiding Assumptions for Assessment…</vt:lpstr>
      <vt:lpstr>“Closing the Loop” in Assessment</vt:lpstr>
      <vt:lpstr>Answering Part V:  Student Learning Goals </vt:lpstr>
      <vt:lpstr>PowerPoint Presentation</vt:lpstr>
      <vt:lpstr>Answering Part VI: Assessment</vt:lpstr>
      <vt:lpstr>Answering Part VI: Assessment</vt:lpstr>
      <vt:lpstr>PowerPoint Presentation</vt:lpstr>
      <vt:lpstr>Example of a Rubric</vt:lpstr>
      <vt:lpstr>Answering Part VI:B</vt:lpstr>
      <vt:lpstr>Answering Part VI: C</vt:lpstr>
      <vt:lpstr>Answering Part VI: D</vt:lpstr>
      <vt:lpstr>Example: PHL110.01— Introduction to Ethics</vt:lpstr>
      <vt:lpstr>Method of Assessment</vt:lpstr>
      <vt:lpstr>Assessment Findings</vt:lpstr>
      <vt:lpstr>Action Steps</vt:lpstr>
    </vt:vector>
  </TitlesOfParts>
  <Company>University of Montana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a General Education Course Proposal</dc:title>
  <dc:creator>James Randall</dc:creator>
  <cp:lastModifiedBy>Lindsay, Nathan</cp:lastModifiedBy>
  <cp:revision>56</cp:revision>
  <dcterms:created xsi:type="dcterms:W3CDTF">2018-04-18T17:30:13Z</dcterms:created>
  <dcterms:modified xsi:type="dcterms:W3CDTF">2019-12-02T21:28:56Z</dcterms:modified>
</cp:coreProperties>
</file>